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4"/>
  </p:notesMasterIdLst>
  <p:sldIdLst>
    <p:sldId id="611" r:id="rId2"/>
    <p:sldId id="612" r:id="rId3"/>
    <p:sldId id="578" r:id="rId4"/>
    <p:sldId id="579" r:id="rId5"/>
    <p:sldId id="581" r:id="rId6"/>
    <p:sldId id="582" r:id="rId7"/>
    <p:sldId id="584" r:id="rId8"/>
    <p:sldId id="585" r:id="rId9"/>
    <p:sldId id="586" r:id="rId10"/>
    <p:sldId id="587" r:id="rId11"/>
    <p:sldId id="588" r:id="rId12"/>
    <p:sldId id="589" r:id="rId13"/>
    <p:sldId id="590" r:id="rId14"/>
    <p:sldId id="591" r:id="rId15"/>
    <p:sldId id="593" r:id="rId16"/>
    <p:sldId id="594" r:id="rId17"/>
    <p:sldId id="595" r:id="rId18"/>
    <p:sldId id="596" r:id="rId19"/>
    <p:sldId id="597" r:id="rId20"/>
    <p:sldId id="598" r:id="rId21"/>
    <p:sldId id="599" r:id="rId22"/>
    <p:sldId id="600" r:id="rId23"/>
    <p:sldId id="601" r:id="rId24"/>
    <p:sldId id="602" r:id="rId25"/>
    <p:sldId id="603" r:id="rId26"/>
    <p:sldId id="604" r:id="rId27"/>
    <p:sldId id="605" r:id="rId28"/>
    <p:sldId id="606" r:id="rId29"/>
    <p:sldId id="607" r:id="rId30"/>
    <p:sldId id="608" r:id="rId31"/>
    <p:sldId id="609" r:id="rId32"/>
    <p:sldId id="540"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66CCFF"/>
    <a:srgbClr val="4708C4"/>
    <a:srgbClr val="FF0000"/>
    <a:srgbClr val="C6466B"/>
    <a:srgbClr val="FF9900"/>
    <a:srgbClr val="9966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29" autoAdjust="0"/>
    <p:restoredTop sz="95630" autoAdjust="0"/>
  </p:normalViewPr>
  <p:slideViewPr>
    <p:cSldViewPr>
      <p:cViewPr>
        <p:scale>
          <a:sx n="60" d="100"/>
          <a:sy n="60" d="100"/>
        </p:scale>
        <p:origin x="-856" y="-200"/>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2664" y="-6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91B9EE-D541-46EB-AF9F-DD9ACAB7AFE7}" type="datetimeFigureOut">
              <a:rPr lang="en-US" smtClean="0"/>
              <a:pPr/>
              <a:t>3/5/2022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802A28-D55D-4DEE-A5AD-28137AD9A422}" type="slidenum">
              <a:rPr lang="en-US" smtClean="0"/>
              <a:pPr/>
              <a:t>‹#›</a:t>
            </a:fld>
            <a:endParaRPr lang="en-US"/>
          </a:p>
        </p:txBody>
      </p:sp>
    </p:spTree>
    <p:extLst>
      <p:ext uri="{BB962C8B-B14F-4D97-AF65-F5344CB8AC3E}">
        <p14:creationId xmlns:p14="http://schemas.microsoft.com/office/powerpoint/2010/main" val="278012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44036" name="Slide Number Placeholder 3"/>
          <p:cNvSpPr>
            <a:spLocks noGrp="1"/>
          </p:cNvSpPr>
          <p:nvPr>
            <p:ph type="sldNum" sz="quarter" idx="5"/>
          </p:nvPr>
        </p:nvSpPr>
        <p:spPr bwMode="auto">
          <a:ln>
            <a:miter lim="800000"/>
            <a:headEnd/>
            <a:tailEnd/>
          </a:ln>
        </p:spPr>
        <p:txBody>
          <a:bodyPr/>
          <a:lstStyle/>
          <a:p>
            <a:pPr>
              <a:defRPr/>
            </a:pPr>
            <a:fld id="{F48539E1-2BAF-4A87-8C12-5B3F4886C701}"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802A28-D55D-4DEE-A5AD-28137AD9A422}" type="slidenum">
              <a:rPr lang="en-US" smtClean="0"/>
              <a:pPr/>
              <a:t>27</a:t>
            </a:fld>
            <a:endParaRPr lang="en-US"/>
          </a:p>
        </p:txBody>
      </p:sp>
    </p:spTree>
    <p:extLst>
      <p:ext uri="{BB962C8B-B14F-4D97-AF65-F5344CB8AC3E}">
        <p14:creationId xmlns:p14="http://schemas.microsoft.com/office/powerpoint/2010/main" val="27583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D86F7D5-D43C-494F-8742-43B3AF33B8D7}" type="datetime1">
              <a:rPr lang="en-US" smtClean="0"/>
              <a:t>3/5/2022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A6C767-D6E3-45C3-88CB-9C343E1E0D02}" type="datetime1">
              <a:rPr lang="en-US" smtClean="0"/>
              <a:t>3/5/2022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6A9E74-4895-4749-B79C-F5735D045D0E}" type="datetime1">
              <a:rPr lang="en-US" smtClean="0"/>
              <a:t>3/5/2022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Text Placeholder 3"/>
          <p:cNvSpPr>
            <a:spLocks noGrp="1"/>
          </p:cNvSpPr>
          <p:nvPr>
            <p:ph type="body" sz="quarter" idx="17"/>
          </p:nvPr>
        </p:nvSpPr>
        <p:spPr>
          <a:xfrm>
            <a:off x="615811" y="2533504"/>
            <a:ext cx="4872039" cy="3097212"/>
          </a:xfrm>
          <a:prstGeom prst="rect">
            <a:avLst/>
          </a:prstGeom>
        </p:spPr>
        <p:txBody>
          <a:bodyPr/>
          <a:lstStyle>
            <a:lvl1pPr>
              <a:defRPr>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9"/>
          <p:cNvSpPr>
            <a:spLocks noGrp="1"/>
          </p:cNvSpPr>
          <p:nvPr>
            <p:ph sz="quarter" idx="19"/>
          </p:nvPr>
        </p:nvSpPr>
        <p:spPr>
          <a:xfrm>
            <a:off x="7042151" y="2347915"/>
            <a:ext cx="3289300" cy="2770187"/>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15586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54973"/>
            <a:ext cx="109728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37B67E-DC26-4C1A-826B-AAB65733631C}" type="datetime1">
              <a:rPr lang="en-US" smtClean="0"/>
              <a:t>3/5/2022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37B9C5-DAE9-4864-AC5A-394237965B41}" type="datetime1">
              <a:rPr lang="en-US" smtClean="0"/>
              <a:t>3/5/2022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44E197B-5B9D-452C-BCBA-A295B6D7DE61}" type="datetime1">
              <a:rPr lang="en-US" smtClean="0"/>
              <a:t>3/5/2022</a:t>
            </a:fld>
            <a:endParaRPr lang="en-US"/>
          </a:p>
        </p:txBody>
      </p:sp>
      <p:sp>
        <p:nvSpPr>
          <p:cNvPr id="6" name="Footer Placeholder 5"/>
          <p:cNvSpPr>
            <a:spLocks noGrp="1"/>
          </p:cNvSpPr>
          <p:nvPr>
            <p:ph type="ftr" sz="quarter" idx="11"/>
          </p:nvPr>
        </p:nvSpPr>
        <p:spPr/>
        <p:txBody>
          <a:bodyPr/>
          <a:lstStyle/>
          <a:p>
            <a:r>
              <a:rPr lang="en-US"/>
              <a:t>Schedule 2</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99EEB2E-F045-4CD4-BBB9-6D53F50ED05B}" type="datetime1">
              <a:rPr lang="en-US" smtClean="0"/>
              <a:t>3/5/2022</a:t>
            </a:fld>
            <a:endParaRPr lang="en-US"/>
          </a:p>
        </p:txBody>
      </p:sp>
      <p:sp>
        <p:nvSpPr>
          <p:cNvPr id="8" name="Footer Placeholder 7"/>
          <p:cNvSpPr>
            <a:spLocks noGrp="1"/>
          </p:cNvSpPr>
          <p:nvPr>
            <p:ph type="ftr" sz="quarter" idx="11"/>
          </p:nvPr>
        </p:nvSpPr>
        <p:spPr/>
        <p:txBody>
          <a:bodyPr/>
          <a:lstStyle/>
          <a:p>
            <a:r>
              <a:rPr lang="en-US"/>
              <a:t>Schedule 2</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p>
            <a:fld id="{EE23482D-2D81-4F15-8CAE-146A72B71DBF}" type="datetime1">
              <a:rPr lang="en-US" smtClean="0"/>
              <a:t>3/5/2022</a:t>
            </a:fld>
            <a:endParaRPr lang="en-US"/>
          </a:p>
        </p:txBody>
      </p:sp>
      <p:sp>
        <p:nvSpPr>
          <p:cNvPr id="4" name="Footer Placeholder 3"/>
          <p:cNvSpPr>
            <a:spLocks noGrp="1"/>
          </p:cNvSpPr>
          <p:nvPr>
            <p:ph type="ftr" sz="quarter" idx="11"/>
          </p:nvPr>
        </p:nvSpPr>
        <p:spPr/>
        <p:txBody>
          <a:bodyPr/>
          <a:lstStyle/>
          <a:p>
            <a:r>
              <a:rPr lang="en-US"/>
              <a:t>Schedule 2</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A01269-9003-408F-83A3-5BB5DC530D50}" type="datetime1">
              <a:rPr lang="en-US" smtClean="0"/>
              <a:t>3/5/2022</a:t>
            </a:fld>
            <a:endParaRPr lang="en-US"/>
          </a:p>
        </p:txBody>
      </p:sp>
      <p:sp>
        <p:nvSpPr>
          <p:cNvPr id="3" name="Footer Placeholder 2"/>
          <p:cNvSpPr>
            <a:spLocks noGrp="1"/>
          </p:cNvSpPr>
          <p:nvPr>
            <p:ph type="ftr" sz="quarter" idx="11"/>
          </p:nvPr>
        </p:nvSpPr>
        <p:spPr/>
        <p:txBody>
          <a:bodyPr/>
          <a:lstStyle/>
          <a:p>
            <a:r>
              <a:rPr lang="en-US"/>
              <a:t>Schedule 2</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522035-A608-4B5F-A170-1AB44C18E7EB}" type="datetime1">
              <a:rPr lang="en-US" smtClean="0"/>
              <a:t>3/5/2022</a:t>
            </a:fld>
            <a:endParaRPr lang="en-US"/>
          </a:p>
        </p:txBody>
      </p:sp>
      <p:sp>
        <p:nvSpPr>
          <p:cNvPr id="6" name="Footer Placeholder 5"/>
          <p:cNvSpPr>
            <a:spLocks noGrp="1"/>
          </p:cNvSpPr>
          <p:nvPr>
            <p:ph type="ftr" sz="quarter" idx="11"/>
          </p:nvPr>
        </p:nvSpPr>
        <p:spPr/>
        <p:txBody>
          <a:bodyPr/>
          <a:lstStyle/>
          <a:p>
            <a:r>
              <a:rPr lang="en-US"/>
              <a:t>Schedule 2</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246F9F-3A4C-490E-94CD-A9C92308FAE6}" type="datetime1">
              <a:rPr lang="en-US" smtClean="0"/>
              <a:t>3/5/2022</a:t>
            </a:fld>
            <a:endParaRPr lang="en-US"/>
          </a:p>
        </p:txBody>
      </p:sp>
      <p:sp>
        <p:nvSpPr>
          <p:cNvPr id="6" name="Footer Placeholder 5"/>
          <p:cNvSpPr>
            <a:spLocks noGrp="1"/>
          </p:cNvSpPr>
          <p:nvPr>
            <p:ph type="ftr" sz="quarter" idx="11"/>
          </p:nvPr>
        </p:nvSpPr>
        <p:spPr/>
        <p:txBody>
          <a:bodyPr/>
          <a:lstStyle/>
          <a:p>
            <a:r>
              <a:rPr lang="en-US"/>
              <a:t>Schedule 2</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061A1A-C69D-423B-9765-4DC62BA7D855}" type="datetime1">
              <a:rPr lang="en-US" smtClean="0"/>
              <a:t>3/5/2022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Schedule 2</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pic>
        <p:nvPicPr>
          <p:cNvPr id="7" name="Picture 2" descr="Image result for logo of nepal government">
            <a:extLst>
              <a:ext uri="{FF2B5EF4-FFF2-40B4-BE49-F238E27FC236}">
                <a16:creationId xmlns:a16="http://schemas.microsoft.com/office/drawing/2014/main" xmlns="" id="{AECE32EE-7286-4044-BC1A-53241950AB2F}"/>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5853" y="-32425"/>
            <a:ext cx="792347" cy="58432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xmlns="" id="{78050077-E24D-4246-BE7C-71E98F9A160F}"/>
              </a:ext>
            </a:extLst>
          </p:cNvPr>
          <p:cNvPicPr>
            <a:picLocks noChangeAspect="1"/>
          </p:cNvPicPr>
          <p:nvPr userDrawn="1"/>
        </p:nvPicPr>
        <p:blipFill>
          <a:blip r:embed="rId15"/>
          <a:stretch>
            <a:fillRect/>
          </a:stretch>
        </p:blipFill>
        <p:spPr>
          <a:xfrm>
            <a:off x="11506199" y="27166"/>
            <a:ext cx="639948" cy="639830"/>
          </a:xfrm>
          <a:prstGeom prst="rect">
            <a:avLst/>
          </a:prstGeom>
        </p:spPr>
      </p:pic>
      <p:sp>
        <p:nvSpPr>
          <p:cNvPr id="9" name="TextBox 8">
            <a:extLst>
              <a:ext uri="{FF2B5EF4-FFF2-40B4-BE49-F238E27FC236}">
                <a16:creationId xmlns:a16="http://schemas.microsoft.com/office/drawing/2014/main" xmlns="" id="{80FFC769-2FF5-4255-956E-2C23E2C5F376}"/>
              </a:ext>
            </a:extLst>
          </p:cNvPr>
          <p:cNvSpPr txBox="1"/>
          <p:nvPr userDrawn="1"/>
        </p:nvSpPr>
        <p:spPr>
          <a:xfrm>
            <a:off x="1097179" y="27166"/>
            <a:ext cx="10150041" cy="584775"/>
          </a:xfrm>
          <a:prstGeom prst="rect">
            <a:avLst/>
          </a:prstGeom>
          <a:noFill/>
        </p:spPr>
        <p:txBody>
          <a:bodyPr wrap="square" rtlCol="0">
            <a:spAutoFit/>
          </a:bodyPr>
          <a:lstStyle/>
          <a:p>
            <a:pPr algn="ctr"/>
            <a:r>
              <a:rPr lang="ne-NP" sz="1400" b="0" dirty="0">
                <a:solidFill>
                  <a:srgbClr val="FF0000"/>
                </a:solidFill>
                <a:cs typeface="Kalimati" panose="00000400000000000000" pitchFamily="2"/>
              </a:rPr>
              <a:t>केन्द्रीय तथ्याङ्क विभाग</a:t>
            </a:r>
            <a:endParaRPr lang="en-US" sz="1400" b="0" dirty="0">
              <a:solidFill>
                <a:srgbClr val="FF0000"/>
              </a:solidFill>
              <a:cs typeface="Kalimati" panose="00000400000000000000" pitchFamily="2"/>
            </a:endParaRPr>
          </a:p>
          <a:p>
            <a:pPr algn="ctr"/>
            <a:r>
              <a:rPr lang="ne-NP" sz="1800" b="0" dirty="0">
                <a:solidFill>
                  <a:srgbClr val="FF0000"/>
                </a:solidFill>
                <a:cs typeface="Kalimati" panose="00000400000000000000" pitchFamily="2"/>
              </a:rPr>
              <a:t>राष्ट्रिय कृषिगणना २०७८</a:t>
            </a:r>
          </a:p>
        </p:txBody>
      </p:sp>
      <p:cxnSp>
        <p:nvCxnSpPr>
          <p:cNvPr id="11" name="Straight Connector 10">
            <a:extLst>
              <a:ext uri="{FF2B5EF4-FFF2-40B4-BE49-F238E27FC236}">
                <a16:creationId xmlns:a16="http://schemas.microsoft.com/office/drawing/2014/main" xmlns="" id="{04C7B003-50A9-471B-8DC3-F129A3E60B43}"/>
              </a:ext>
            </a:extLst>
          </p:cNvPr>
          <p:cNvCxnSpPr/>
          <p:nvPr userDrawn="1"/>
        </p:nvCxnSpPr>
        <p:spPr>
          <a:xfrm>
            <a:off x="0" y="686661"/>
            <a:ext cx="12192000" cy="0"/>
          </a:xfrm>
          <a:prstGeom prst="line">
            <a:avLst/>
          </a:prstGeom>
          <a:ln w="19050">
            <a:solidFill>
              <a:srgbClr val="0070C0"/>
            </a:solidFill>
          </a:ln>
        </p:spPr>
        <p:style>
          <a:lnRef idx="1">
            <a:schemeClr val="dk1"/>
          </a:lnRef>
          <a:fillRef idx="0">
            <a:schemeClr val="dk1"/>
          </a:fillRef>
          <a:effectRef idx="0">
            <a:schemeClr val="dk1"/>
          </a:effectRef>
          <a:fontRef idx="minor">
            <a:schemeClr val="tx1"/>
          </a:fontRef>
        </p:style>
      </p:cxn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jpeg"/><Relationship Id="rId1" Type="http://schemas.openxmlformats.org/officeDocument/2006/relationships/slideLayout" Target="../slideLayouts/slideLayout2.xml"/><Relationship Id="rId4" Type="http://schemas.openxmlformats.org/officeDocument/2006/relationships/image" Target="../media/image26.jp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1295400"/>
            <a:ext cx="12192000" cy="2819400"/>
          </a:xfrm>
          <a:noFill/>
        </p:spPr>
        <p:txBody>
          <a:bodyPr wrap="square" numCol="1" anchorCtr="0" compatLnSpc="1">
            <a:prstTxWarp prst="textNoShape">
              <a:avLst/>
            </a:prstTxWarp>
            <a:noAutofit/>
          </a:bodyPr>
          <a:lstStyle/>
          <a:p>
            <a:pPr>
              <a:lnSpc>
                <a:spcPct val="150000"/>
              </a:lnSpc>
              <a:spcBef>
                <a:spcPts val="600"/>
              </a:spcBef>
              <a:spcAft>
                <a:spcPts val="600"/>
              </a:spcAft>
              <a:defRPr/>
            </a:pPr>
            <a:r>
              <a:rPr lang="ne-NP" sz="2800" dirty="0">
                <a:solidFill>
                  <a:srgbClr val="4708C4"/>
                </a:solidFill>
                <a:latin typeface="Preeti"/>
                <a:cs typeface="Kalimati" pitchFamily="2"/>
              </a:rPr>
              <a:t>राष्ट्रिय कृषिगणना २०७८</a:t>
            </a:r>
            <a:r>
              <a:rPr lang="ne-NP" b="0" dirty="0">
                <a:latin typeface="Preeti" pitchFamily="2" charset="0"/>
                <a:cs typeface="Arial" pitchFamily="34" charset="0"/>
              </a:rPr>
              <a:t/>
            </a:r>
            <a:br>
              <a:rPr lang="ne-NP" b="0" dirty="0">
                <a:latin typeface="Preeti" pitchFamily="2" charset="0"/>
                <a:cs typeface="Arial" pitchFamily="34" charset="0"/>
              </a:rPr>
            </a:br>
            <a:r>
              <a:rPr lang="ne-NP" sz="2800" dirty="0">
                <a:solidFill>
                  <a:srgbClr val="4708C4"/>
                </a:solidFill>
                <a:latin typeface="Preeti"/>
                <a:cs typeface="Kalimati" pitchFamily="2"/>
              </a:rPr>
              <a:t>कृषिगणना अधिकृत/सहायक कृषिगणना अधिकृत </a:t>
            </a:r>
            <a:r>
              <a:rPr lang="ne-NP" sz="2800" dirty="0" smtClean="0">
                <a:solidFill>
                  <a:srgbClr val="4708C4"/>
                </a:solidFill>
                <a:latin typeface="Preeti"/>
                <a:cs typeface="Kalimati" pitchFamily="2"/>
              </a:rPr>
              <a:t>तालिम</a:t>
            </a:r>
            <a:r>
              <a:rPr lang="ne-NP" sz="2800" dirty="0">
                <a:solidFill>
                  <a:schemeClr val="tx2"/>
                </a:solidFill>
                <a:latin typeface="Preeti"/>
                <a:cs typeface="Kalimati" pitchFamily="2"/>
              </a:rPr>
              <a:t/>
            </a:r>
            <a:br>
              <a:rPr lang="ne-NP" sz="2800" dirty="0">
                <a:solidFill>
                  <a:schemeClr val="tx2"/>
                </a:solidFill>
                <a:latin typeface="Preeti"/>
                <a:cs typeface="Kalimati" pitchFamily="2"/>
              </a:rPr>
            </a:br>
            <a:r>
              <a:rPr lang="ne-NP" sz="2800" dirty="0">
                <a:solidFill>
                  <a:schemeClr val="tx2"/>
                </a:solidFill>
                <a:latin typeface="Preeti"/>
                <a:cs typeface="Kalimati" pitchFamily="2"/>
              </a:rPr>
              <a:t>मितिः </a:t>
            </a:r>
            <a:r>
              <a:rPr lang="ne-NP" sz="2800" dirty="0" smtClean="0">
                <a:solidFill>
                  <a:schemeClr val="tx2"/>
                </a:solidFill>
                <a:latin typeface="Preeti"/>
                <a:cs typeface="Kalimati" pitchFamily="2"/>
              </a:rPr>
              <a:t>फागुन २२,</a:t>
            </a:r>
            <a:r>
              <a:rPr lang="en-US" sz="2800" dirty="0" smtClean="0">
                <a:solidFill>
                  <a:schemeClr val="tx2"/>
                </a:solidFill>
                <a:latin typeface="Preeti"/>
                <a:cs typeface="Kalimati" pitchFamily="2"/>
              </a:rPr>
              <a:t> </a:t>
            </a:r>
            <a:r>
              <a:rPr lang="ne-NP" sz="2800" dirty="0">
                <a:solidFill>
                  <a:schemeClr val="tx2"/>
                </a:solidFill>
                <a:latin typeface="Preeti"/>
                <a:cs typeface="Kalimati" pitchFamily="2"/>
              </a:rPr>
              <a:t>२०७८</a:t>
            </a:r>
            <a:br>
              <a:rPr lang="ne-NP" sz="2800" dirty="0">
                <a:solidFill>
                  <a:schemeClr val="tx2"/>
                </a:solidFill>
                <a:latin typeface="Preeti"/>
                <a:cs typeface="Kalimati" pitchFamily="2"/>
              </a:rPr>
            </a:br>
            <a:r>
              <a:rPr lang="ne-NP" sz="2000" dirty="0">
                <a:solidFill>
                  <a:schemeClr val="tx2"/>
                </a:solidFill>
                <a:latin typeface="Preeti"/>
                <a:cs typeface="Kalimati" pitchFamily="2"/>
              </a:rPr>
              <a:t>ललितपुर, काठमाडौँ</a:t>
            </a:r>
            <a:r>
              <a:rPr lang="en-US" sz="3600" dirty="0">
                <a:solidFill>
                  <a:schemeClr val="tx2"/>
                </a:solidFill>
                <a:latin typeface="Preeti"/>
                <a:cs typeface="Kalimati" pitchFamily="2"/>
              </a:rPr>
              <a:t/>
            </a:r>
            <a:br>
              <a:rPr lang="en-US" sz="3600" dirty="0">
                <a:solidFill>
                  <a:schemeClr val="tx2"/>
                </a:solidFill>
                <a:latin typeface="Preeti"/>
                <a:cs typeface="Kalimati" pitchFamily="2"/>
              </a:rPr>
            </a:br>
            <a:r>
              <a:rPr lang="en-US" sz="3600" dirty="0">
                <a:latin typeface="Preeti"/>
                <a:cs typeface="Kalimati" pitchFamily="2"/>
              </a:rPr>
              <a:t/>
            </a:r>
            <a:br>
              <a:rPr lang="en-US" sz="3600" dirty="0">
                <a:latin typeface="Preeti"/>
                <a:cs typeface="Kalimati" pitchFamily="2"/>
              </a:rPr>
            </a:br>
            <a:endParaRPr lang="en-US" sz="7200" dirty="0">
              <a:latin typeface="Preeti" pitchFamily="2" charset="0"/>
              <a:cs typeface="Times New Roman" panose="02020603050405020304" pitchFamily="18" charset="0"/>
            </a:endParaRPr>
          </a:p>
        </p:txBody>
      </p:sp>
      <p:sp>
        <p:nvSpPr>
          <p:cNvPr id="5" name="TextBox 4">
            <a:extLst>
              <a:ext uri="{FF2B5EF4-FFF2-40B4-BE49-F238E27FC236}">
                <a16:creationId xmlns="" xmlns:a16="http://schemas.microsoft.com/office/drawing/2014/main" id="{B3BA6E71-2ED7-4E78-9BD9-383B3C7F7960}"/>
              </a:ext>
            </a:extLst>
          </p:cNvPr>
          <p:cNvSpPr txBox="1"/>
          <p:nvPr/>
        </p:nvSpPr>
        <p:spPr>
          <a:xfrm>
            <a:off x="63270" y="4800600"/>
            <a:ext cx="9271000" cy="1415772"/>
          </a:xfrm>
          <a:prstGeom prst="rect">
            <a:avLst/>
          </a:prstGeom>
          <a:noFill/>
        </p:spPr>
        <p:txBody>
          <a:bodyPr wrap="square">
            <a:spAutoFit/>
          </a:bodyPr>
          <a:lstStyle/>
          <a:p>
            <a:pPr algn="ctr">
              <a:spcBef>
                <a:spcPct val="10000"/>
              </a:spcBef>
              <a:spcAft>
                <a:spcPct val="10000"/>
              </a:spcAft>
            </a:pPr>
            <a:r>
              <a:rPr lang="ne-NP" sz="2800" dirty="0">
                <a:solidFill>
                  <a:srgbClr val="002060"/>
                </a:solidFill>
                <a:latin typeface="Preeti"/>
                <a:cs typeface="Kalimati" pitchFamily="2"/>
              </a:rPr>
              <a:t>लगत २: कृषक परिवार प्रश्नावली</a:t>
            </a:r>
          </a:p>
          <a:p>
            <a:pPr algn="ctr">
              <a:spcBef>
                <a:spcPct val="10000"/>
              </a:spcBef>
              <a:spcAft>
                <a:spcPct val="10000"/>
              </a:spcAft>
            </a:pPr>
            <a:r>
              <a:rPr lang="ne-NP" sz="2400" dirty="0">
                <a:solidFill>
                  <a:srgbClr val="002060"/>
                </a:solidFill>
                <a:latin typeface="Preeti"/>
                <a:cs typeface="Kalimati" pitchFamily="2"/>
              </a:rPr>
              <a:t>भाग १० कृषि ऋण, बीमा र अनुदान</a:t>
            </a:r>
          </a:p>
          <a:p>
            <a:pPr algn="ctr">
              <a:spcBef>
                <a:spcPct val="10000"/>
              </a:spcBef>
              <a:spcAft>
                <a:spcPct val="10000"/>
              </a:spcAft>
            </a:pPr>
            <a:r>
              <a:rPr lang="ne-NP" sz="2400" dirty="0">
                <a:solidFill>
                  <a:srgbClr val="002060"/>
                </a:solidFill>
                <a:latin typeface="Preeti"/>
                <a:cs typeface="Kalimati" pitchFamily="2"/>
              </a:rPr>
              <a:t>भाग ११ वातावरण</a:t>
            </a:r>
          </a:p>
        </p:txBody>
      </p:sp>
      <p:sp>
        <p:nvSpPr>
          <p:cNvPr id="4" name="Slide Number Placeholder 3">
            <a:extLst>
              <a:ext uri="{FF2B5EF4-FFF2-40B4-BE49-F238E27FC236}">
                <a16:creationId xmlns="" xmlns:a16="http://schemas.microsoft.com/office/drawing/2014/main" id="{CE1F62E6-14E3-49F6-AA95-4AFBC68681EE}"/>
              </a:ext>
            </a:extLst>
          </p:cNvPr>
          <p:cNvSpPr>
            <a:spLocks noGrp="1"/>
          </p:cNvSpPr>
          <p:nvPr>
            <p:ph type="sldNum" sz="quarter" idx="12"/>
          </p:nvPr>
        </p:nvSpPr>
        <p:spPr>
          <a:xfrm>
            <a:off x="9347200" y="6400801"/>
            <a:ext cx="2844800" cy="457200"/>
          </a:xfrm>
        </p:spPr>
        <p:txBody>
          <a:bodyPr/>
          <a:lstStyle/>
          <a:p>
            <a:fld id="{B6F15528-21DE-4FAA-801E-634DDDAF4B2B}" type="slidenum">
              <a:rPr lang="en-US" sz="1800" smtClean="0">
                <a:latin typeface="Fontasy Himali" panose="04020500000000000000" pitchFamily="82" charset="0"/>
              </a:rPr>
              <a:pPr/>
              <a:t>1</a:t>
            </a:fld>
            <a:endParaRPr lang="en-US" sz="1800" dirty="0">
              <a:latin typeface="Fontasy Himali" panose="04020500000000000000" pitchFamily="82" charset="0"/>
            </a:endParaRPr>
          </a:p>
        </p:txBody>
      </p:sp>
      <p:sp>
        <p:nvSpPr>
          <p:cNvPr id="7" name="TextBox 6">
            <a:extLst>
              <a:ext uri="{FF2B5EF4-FFF2-40B4-BE49-F238E27FC236}">
                <a16:creationId xmlns="" xmlns:a16="http://schemas.microsoft.com/office/drawing/2014/main" id="{601A41DD-702D-4F97-A023-C767D3F565F0}"/>
              </a:ext>
            </a:extLst>
          </p:cNvPr>
          <p:cNvSpPr txBox="1"/>
          <p:nvPr/>
        </p:nvSpPr>
        <p:spPr>
          <a:xfrm>
            <a:off x="8915400" y="4126468"/>
            <a:ext cx="3276600" cy="461665"/>
          </a:xfrm>
          <a:prstGeom prst="rect">
            <a:avLst/>
          </a:prstGeom>
          <a:noFill/>
        </p:spPr>
        <p:txBody>
          <a:bodyPr wrap="square" rtlCol="0">
            <a:spAutoFit/>
          </a:bodyPr>
          <a:lstStyle/>
          <a:p>
            <a:pPr algn="ctr"/>
            <a:r>
              <a:rPr lang="ne-NP" sz="2400" b="1" dirty="0" smtClean="0">
                <a:solidFill>
                  <a:srgbClr val="0070C0"/>
                </a:solidFill>
                <a:cs typeface="Kalimati" panose="00000400000000000000" pitchFamily="2"/>
              </a:rPr>
              <a:t> पाँचौ दिनको दोस्रो </a:t>
            </a:r>
            <a:r>
              <a:rPr lang="ne-NP" sz="2400" b="1" dirty="0">
                <a:solidFill>
                  <a:srgbClr val="0070C0"/>
                </a:solidFill>
                <a:cs typeface="Kalimati" panose="00000400000000000000" pitchFamily="2"/>
              </a:rPr>
              <a:t>सत्र</a:t>
            </a:r>
            <a:endParaRPr lang="en-US" sz="2400" b="1" dirty="0">
              <a:solidFill>
                <a:srgbClr val="0070C0"/>
              </a:solidFill>
              <a:cs typeface="Kalimati" panose="00000400000000000000" pitchFamily="2"/>
            </a:endParaRPr>
          </a:p>
        </p:txBody>
      </p:sp>
    </p:spTree>
    <p:extLst>
      <p:ext uri="{BB962C8B-B14F-4D97-AF65-F5344CB8AC3E}">
        <p14:creationId xmlns:p14="http://schemas.microsoft.com/office/powerpoint/2010/main" val="28017000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799" y="3124200"/>
            <a:ext cx="11658601" cy="3647152"/>
          </a:xfrm>
          <a:prstGeom prst="rect">
            <a:avLst/>
          </a:prstGeom>
          <a:ln w="38100">
            <a:solidFill>
              <a:schemeClr val="tx1">
                <a:lumMod val="50000"/>
                <a:lumOff val="50000"/>
              </a:schemeClr>
            </a:solidFill>
          </a:ln>
        </p:spPr>
        <p:txBody>
          <a:bodyPr wrap="square">
            <a:spAutoFit/>
          </a:bodyPr>
          <a:lstStyle/>
          <a:p>
            <a:pPr marL="342900" indent="-342900" algn="just">
              <a:lnSpc>
                <a:spcPct val="150000"/>
              </a:lnSpc>
              <a:buFont typeface="Wingdings" pitchFamily="2" charset="2"/>
              <a:buChar char="ü"/>
            </a:pPr>
            <a:r>
              <a:rPr lang="ne-NP" sz="2200" dirty="0">
                <a:cs typeface="Kalimati" pitchFamily="2"/>
              </a:rPr>
              <a:t>कृषक परिवारले खाद्यान्न बाली, तरकारी बाली, फलफूल बाली, नगदे बाली, पशुपालन, पन्छीपालन, माछापालन, मौरीपालन, च्याउखेती, पुष्पखेती, कृषिजन्य भौतिक संरचना र अन्य कृषि कार्य लगायतका एक वा बहु कृषि क्रियाकलापका लागि बीमा गरेको हुन सक्छ । </a:t>
            </a:r>
          </a:p>
          <a:p>
            <a:pPr marL="342900" indent="-342900" algn="just">
              <a:lnSpc>
                <a:spcPct val="150000"/>
              </a:lnSpc>
              <a:buFont typeface="Wingdings" pitchFamily="2" charset="2"/>
              <a:buChar char="ü"/>
            </a:pPr>
            <a:r>
              <a:rPr lang="ne-NP" sz="2200" dirty="0">
                <a:cs typeface="Kalimati" pitchFamily="2"/>
              </a:rPr>
              <a:t>सन्दर्भ अवधिमा कृषक परिवारले जुनजुन कृषि कार्यका लागि बीमा गरेको हो सोलाई जनाउने कोडहरूमा गोलो घेरा लगाउनुपर्छ । </a:t>
            </a:r>
          </a:p>
          <a:p>
            <a:pPr marL="342900" indent="-342900" algn="just">
              <a:lnSpc>
                <a:spcPct val="150000"/>
              </a:lnSpc>
              <a:buFont typeface="Wingdings" pitchFamily="2" charset="2"/>
              <a:buChar char="ü"/>
            </a:pPr>
            <a:r>
              <a:rPr lang="ne-NP" sz="2200" dirty="0">
                <a:cs typeface="Kalimati" pitchFamily="2"/>
              </a:rPr>
              <a:t>कोड १२ मा गोलो घेरा लगाएको अवस्थामा अन्य कुन कृषि क्रियाकलापको लागि बीमा गरेको थियो सोधी खुलाउनुपर्छ ।</a:t>
            </a: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460" y="914400"/>
            <a:ext cx="112776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80739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508000" y="2791146"/>
            <a:ext cx="11074400" cy="2542854"/>
          </a:xfrm>
          <a:prstGeom prst="roundRect">
            <a:avLst/>
          </a:prstGeom>
          <a:noFill/>
          <a:ln w="38100">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marL="342900" indent="-342900" algn="just">
              <a:lnSpc>
                <a:spcPct val="150000"/>
              </a:lnSpc>
              <a:buFont typeface="Wingdings" pitchFamily="2" charset="2"/>
              <a:buChar char="ü"/>
            </a:pPr>
            <a:endParaRPr lang="en-US" sz="2400" dirty="0" smtClean="0">
              <a:solidFill>
                <a:schemeClr val="tx1"/>
              </a:solidFill>
              <a:latin typeface="Preeti" pitchFamily="2" charset="0"/>
              <a:cs typeface="Kalimati" pitchFamily="2"/>
            </a:endParaRPr>
          </a:p>
          <a:p>
            <a:pPr marL="342900" indent="-342900" algn="just">
              <a:lnSpc>
                <a:spcPct val="150000"/>
              </a:lnSpc>
              <a:buFont typeface="Wingdings" pitchFamily="2" charset="2"/>
              <a:buChar char="ü"/>
            </a:pPr>
            <a:r>
              <a:rPr lang="ne-NP" sz="2400" dirty="0" smtClean="0">
                <a:solidFill>
                  <a:schemeClr val="tx1"/>
                </a:solidFill>
                <a:latin typeface="Preeti" pitchFamily="2" charset="0"/>
                <a:cs typeface="Kalimati" pitchFamily="2"/>
              </a:rPr>
              <a:t>सन्दर्भ </a:t>
            </a:r>
            <a:r>
              <a:rPr lang="ne-NP" sz="2400" dirty="0">
                <a:solidFill>
                  <a:schemeClr val="tx1"/>
                </a:solidFill>
                <a:latin typeface="Preeti" pitchFamily="2" charset="0"/>
                <a:cs typeface="Kalimati" pitchFamily="2"/>
              </a:rPr>
              <a:t>अवधिमा कृषक परिवारले कृषि कार्यको लागि सरकारी अनुदान प्राप्त </a:t>
            </a:r>
            <a:r>
              <a:rPr lang="ne-NP" sz="2400" dirty="0" smtClean="0">
                <a:solidFill>
                  <a:schemeClr val="tx1"/>
                </a:solidFill>
                <a:latin typeface="Preeti" pitchFamily="2" charset="0"/>
                <a:cs typeface="Kalimati" pitchFamily="2"/>
              </a:rPr>
              <a:t>गरेको </a:t>
            </a:r>
            <a:r>
              <a:rPr lang="ne-NP" sz="2400" dirty="0">
                <a:solidFill>
                  <a:schemeClr val="tx1"/>
                </a:solidFill>
                <a:latin typeface="Preeti" pitchFamily="2" charset="0"/>
                <a:cs typeface="Kalimati" pitchFamily="2"/>
              </a:rPr>
              <a:t>भए कोड १ मा गोलो घेरा लगाई प्रश्न नं. १०.८ सोध्दै जानुपर्छ । </a:t>
            </a:r>
          </a:p>
          <a:p>
            <a:pPr marL="342900" indent="-342900" algn="just">
              <a:lnSpc>
                <a:spcPct val="150000"/>
              </a:lnSpc>
              <a:buFont typeface="Wingdings" pitchFamily="2" charset="2"/>
              <a:buChar char="ü"/>
            </a:pPr>
            <a:r>
              <a:rPr lang="ne-NP" sz="2400" dirty="0">
                <a:solidFill>
                  <a:schemeClr val="tx1"/>
                </a:solidFill>
                <a:latin typeface="Preeti" pitchFamily="2" charset="0"/>
                <a:cs typeface="Kalimati" pitchFamily="2"/>
              </a:rPr>
              <a:t>सरकारी अनुदान प्राप्त नगरेको भए कोड २ मा गोलो घेरा लगाई प्रश्न नं. ११.१ देखि सोध्न शुरु गनुपर्छ । </a:t>
            </a:r>
          </a:p>
          <a:p>
            <a:pPr marL="342900" indent="-342900" algn="just">
              <a:lnSpc>
                <a:spcPct val="150000"/>
              </a:lnSpc>
              <a:buFont typeface="Wingdings" pitchFamily="2" charset="2"/>
              <a:buChar char="ü"/>
            </a:pPr>
            <a:endParaRPr lang="en-US" sz="2400" b="1" i="1" dirty="0">
              <a:solidFill>
                <a:schemeClr val="tx1"/>
              </a:solidFill>
              <a:latin typeface="Preeti" pitchFamily="2"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4163" y="838200"/>
            <a:ext cx="9711267" cy="149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709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9772" y="762000"/>
            <a:ext cx="11379200" cy="193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609600" y="3048000"/>
            <a:ext cx="11252791" cy="3647152"/>
          </a:xfrm>
          <a:prstGeom prst="rect">
            <a:avLst/>
          </a:prstGeom>
          <a:ln w="38100">
            <a:solidFill>
              <a:schemeClr val="tx1">
                <a:lumMod val="50000"/>
                <a:lumOff val="50000"/>
              </a:schemeClr>
            </a:solidFill>
          </a:ln>
        </p:spPr>
        <p:txBody>
          <a:bodyPr wrap="square">
            <a:spAutoFit/>
          </a:bodyPr>
          <a:lstStyle/>
          <a:p>
            <a:pPr marL="342900" indent="-342900" algn="just">
              <a:lnSpc>
                <a:spcPct val="150000"/>
              </a:lnSpc>
              <a:buFont typeface="Wingdings" pitchFamily="2" charset="2"/>
              <a:buChar char="ü"/>
            </a:pPr>
            <a:r>
              <a:rPr lang="ne-NP" sz="2200" dirty="0">
                <a:cs typeface="Kalimati" pitchFamily="2"/>
              </a:rPr>
              <a:t>कृषक परिवारले रासायनिक मल, प्राङ्गारिक मल, कृषिजन्य संरचना÷पूर्वाधार, सिँचाइ, भन्सार छुट, विद्युत महसुल छुट, बिउ÷बेर्ना÷घाँस, उन्नत नश्ल, कृषिऔजार÷उपकरण÷यन्त्र लगायतका एक वा बहु क्रियाकलापका लागि सरकारी अनुदान प्राप्त गरेको हुन सक्छ । </a:t>
            </a:r>
          </a:p>
          <a:p>
            <a:pPr marL="342900" indent="-342900" algn="just">
              <a:lnSpc>
                <a:spcPct val="150000"/>
              </a:lnSpc>
              <a:buFont typeface="Wingdings" pitchFamily="2" charset="2"/>
              <a:buChar char="ü"/>
            </a:pPr>
            <a:r>
              <a:rPr lang="ne-NP" sz="2200" dirty="0">
                <a:cs typeface="Kalimati" pitchFamily="2"/>
              </a:rPr>
              <a:t>सन्दर्भ अवधिमा कृषक परिवारले जुन जुन कृषि क्रियाकलापका लागि सरकारी अनुदान प्राप्त गरेको </a:t>
            </a:r>
            <a:r>
              <a:rPr lang="ne-NP" sz="2200" dirty="0" smtClean="0">
                <a:cs typeface="Kalimati" pitchFamily="2"/>
              </a:rPr>
              <a:t>थियो </a:t>
            </a:r>
            <a:r>
              <a:rPr lang="ne-NP" sz="2200" dirty="0">
                <a:cs typeface="Kalimati" pitchFamily="2"/>
              </a:rPr>
              <a:t>सोलाई जनाउने उपयुक्त कोडहरूमा गोलो घेरा लगाउनुपर्छ । </a:t>
            </a:r>
            <a:endParaRPr lang="en-US" sz="2200" dirty="0" smtClean="0">
              <a:cs typeface="Kalimati" pitchFamily="2"/>
            </a:endParaRPr>
          </a:p>
          <a:p>
            <a:pPr marL="342900" indent="-342900" algn="just">
              <a:lnSpc>
                <a:spcPct val="150000"/>
              </a:lnSpc>
              <a:buFont typeface="Wingdings" pitchFamily="2" charset="2"/>
              <a:buChar char="ü"/>
            </a:pPr>
            <a:r>
              <a:rPr lang="ne-NP" sz="2200" dirty="0" smtClean="0">
                <a:cs typeface="Kalimati" pitchFamily="2"/>
              </a:rPr>
              <a:t>कोड </a:t>
            </a:r>
            <a:r>
              <a:rPr lang="ne-NP" sz="2200" dirty="0">
                <a:cs typeface="Kalimati" pitchFamily="2"/>
              </a:rPr>
              <a:t>१० मा गोलो घेरा लगाएको अवस्थामा अन्य कुन कृषि कार्यको लागि सरकारी अनुदान प्राप्त गरेको थियो सोधी खुलाउनुपर्छ ।</a:t>
            </a:r>
            <a:endParaRPr lang="en-US" sz="2200" dirty="0">
              <a:cs typeface="Kalimati" pitchFamily="2"/>
            </a:endParaRPr>
          </a:p>
        </p:txBody>
      </p:sp>
    </p:spTree>
    <p:extLst>
      <p:ext uri="{BB962C8B-B14F-4D97-AF65-F5344CB8AC3E}">
        <p14:creationId xmlns:p14="http://schemas.microsoft.com/office/powerpoint/2010/main" val="23540021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
        <p:nvSpPr>
          <p:cNvPr id="3" name="Rectangle 2"/>
          <p:cNvSpPr/>
          <p:nvPr/>
        </p:nvSpPr>
        <p:spPr>
          <a:xfrm>
            <a:off x="381000" y="2274838"/>
            <a:ext cx="10668000" cy="3462486"/>
          </a:xfrm>
          <a:prstGeom prst="rect">
            <a:avLst/>
          </a:prstGeom>
          <a:solidFill>
            <a:schemeClr val="bg1"/>
          </a:solidFill>
          <a:ln w="38100">
            <a:solidFill>
              <a:schemeClr val="tx1">
                <a:lumMod val="50000"/>
                <a:lumOff val="50000"/>
              </a:schemeClr>
            </a:solidFill>
          </a:ln>
        </p:spPr>
        <p:txBody>
          <a:bodyPr wrap="square">
            <a:spAutoFit/>
          </a:bodyPr>
          <a:lstStyle/>
          <a:p>
            <a:pPr algn="just">
              <a:lnSpc>
                <a:spcPct val="150000"/>
              </a:lnSpc>
            </a:pPr>
            <a:r>
              <a:rPr lang="ne-NP" sz="2800" b="1" dirty="0">
                <a:cs typeface="Kalimati" pitchFamily="2"/>
              </a:rPr>
              <a:t>भाग </a:t>
            </a:r>
            <a:r>
              <a:rPr lang="ne-NP" sz="2800" b="1" dirty="0" smtClean="0">
                <a:cs typeface="Kalimati" pitchFamily="2"/>
              </a:rPr>
              <a:t>११</a:t>
            </a:r>
            <a:r>
              <a:rPr lang="en-US" sz="2800" b="1" dirty="0" smtClean="0">
                <a:cs typeface="Kalimati" pitchFamily="2"/>
              </a:rPr>
              <a:t>:</a:t>
            </a:r>
            <a:r>
              <a:rPr lang="ne-NP" sz="2800" b="1" dirty="0" smtClean="0">
                <a:cs typeface="Kalimati" pitchFamily="2"/>
              </a:rPr>
              <a:t> </a:t>
            </a:r>
            <a:r>
              <a:rPr lang="ne-NP" sz="2800" b="1" dirty="0">
                <a:cs typeface="Kalimati" pitchFamily="2"/>
              </a:rPr>
              <a:t>वातावरण</a:t>
            </a:r>
          </a:p>
          <a:p>
            <a:pPr algn="just">
              <a:lnSpc>
                <a:spcPct val="150000"/>
              </a:lnSpc>
            </a:pPr>
            <a:r>
              <a:rPr lang="ne-NP" sz="2400" dirty="0">
                <a:cs typeface="Kalimati" pitchFamily="2"/>
              </a:rPr>
              <a:t>यस भागमा सन्दर्भ अवधिमा कृषि चलनमा भएका कृषि वनसम्बन्धी क्रियाकलाप, जग्गाको क्षति, माटोको परीक्षण, हरितगृह÷टनेल पद्धतिबाट गरिएको खेती, जलवायु परिवर्तन, जलवायु परिवर्तनले पारेको प्रभाव र कृषि चलनबाट निस्किएको फोहरको व्यवस्थापन लगायतका वातावरणीय विषयहरुमा विवरण लिन खोजिएको छ ।</a:t>
            </a:r>
          </a:p>
          <a:p>
            <a:pPr algn="just">
              <a:lnSpc>
                <a:spcPct val="150000"/>
              </a:lnSpc>
            </a:pPr>
            <a:endParaRPr lang="ne-NP" sz="2400" dirty="0">
              <a:cs typeface="Kalimati" pitchFamily="2"/>
            </a:endParaRPr>
          </a:p>
        </p:txBody>
      </p:sp>
    </p:spTree>
    <p:extLst>
      <p:ext uri="{BB962C8B-B14F-4D97-AF65-F5344CB8AC3E}">
        <p14:creationId xmlns:p14="http://schemas.microsoft.com/office/powerpoint/2010/main" val="7137969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6065" y="838200"/>
            <a:ext cx="11658600" cy="5816977"/>
          </a:xfrm>
          <a:prstGeom prst="rect">
            <a:avLst/>
          </a:prstGeom>
          <a:ln w="38100">
            <a:solidFill>
              <a:schemeClr val="tx1">
                <a:lumMod val="50000"/>
                <a:lumOff val="50000"/>
              </a:schemeClr>
            </a:solidFill>
          </a:ln>
        </p:spPr>
        <p:txBody>
          <a:bodyPr wrap="square">
            <a:spAutoFit/>
          </a:bodyPr>
          <a:lstStyle/>
          <a:p>
            <a:pPr algn="just">
              <a:lnSpc>
                <a:spcPct val="150000"/>
              </a:lnSpc>
            </a:pPr>
            <a:r>
              <a:rPr lang="ne-NP" sz="2800" b="1" dirty="0">
                <a:cs typeface="Kalimati" pitchFamily="2"/>
              </a:rPr>
              <a:t>कृषि वन </a:t>
            </a:r>
          </a:p>
          <a:p>
            <a:pPr marL="342900" indent="-342900" algn="just">
              <a:lnSpc>
                <a:spcPct val="150000"/>
              </a:lnSpc>
              <a:buFont typeface="Wingdings" pitchFamily="2" charset="2"/>
              <a:buChar char="ü"/>
            </a:pPr>
            <a:r>
              <a:rPr lang="ne-NP" sz="2200" dirty="0">
                <a:cs typeface="Kalimati" pitchFamily="2"/>
              </a:rPr>
              <a:t>खाद्यान्न, फलफूल, तरकारी, नगदेबाली, तेलहनबाली र घाँसबाली जस्ता कृषिसँग सम्बन्धित विभिन्न बालीहरूसँग अन्तरसम्बन्धित गरी रुख वा अन्य बोटबिरुवाहरू लगाउने प्रद्घतिलाई कृषि वन प्रणाली भनिन्छ ।</a:t>
            </a:r>
          </a:p>
          <a:p>
            <a:pPr marL="342900" indent="-342900" algn="just">
              <a:lnSpc>
                <a:spcPct val="150000"/>
              </a:lnSpc>
              <a:buFont typeface="Wingdings" pitchFamily="2" charset="2"/>
              <a:buChar char="ü"/>
            </a:pPr>
            <a:r>
              <a:rPr lang="ne-NP" sz="2200" dirty="0" smtClean="0">
                <a:cs typeface="Kalimati" pitchFamily="2"/>
              </a:rPr>
              <a:t>यी </a:t>
            </a:r>
            <a:r>
              <a:rPr lang="ne-NP" sz="2200" dirty="0">
                <a:cs typeface="Kalimati" pitchFamily="2"/>
              </a:rPr>
              <a:t>बालीहरू सँगसँगै पशुपालन तथा सधैँ पानी जमिरहने सिमखेतबाट माछापालनसमेत गरी कमसल जमिनबाट बढीभन्दा बढी आम्दानी लिने र ग्रामीण भेगमा बस्ने कृषकहरूको आयआर्जनमा वृद्धि गर्नु यसको उद्देश्य हुन्छ </a:t>
            </a:r>
            <a:r>
              <a:rPr lang="ne-NP" sz="2200" dirty="0" smtClean="0">
                <a:cs typeface="Kalimati" pitchFamily="2"/>
              </a:rPr>
              <a:t>।</a:t>
            </a:r>
            <a:endParaRPr lang="ne-NP" sz="2200" dirty="0">
              <a:cs typeface="Kalimati" pitchFamily="2"/>
            </a:endParaRPr>
          </a:p>
          <a:p>
            <a:pPr marL="342900" indent="-342900" algn="just">
              <a:lnSpc>
                <a:spcPct val="150000"/>
              </a:lnSpc>
              <a:buFont typeface="Wingdings" pitchFamily="2" charset="2"/>
              <a:buChar char="ü"/>
            </a:pPr>
            <a:r>
              <a:rPr lang="ne-NP" sz="2200" dirty="0">
                <a:cs typeface="Kalimati" pitchFamily="2"/>
              </a:rPr>
              <a:t>कृषि वनबाट भूक्षय रोक्ने, माटोको उर्वराशक्ति सुरक्षित तथा वृद्धि गर्ने र उत्पादित वस्तुहरुको औद्योगिक क्षेत्रमा निर्यात गर्नेे उद्देश्य हुन्छ । </a:t>
            </a:r>
          </a:p>
          <a:p>
            <a:pPr marL="342900" indent="-342900" algn="just">
              <a:lnSpc>
                <a:spcPct val="150000"/>
              </a:lnSpc>
              <a:buFont typeface="Wingdings" pitchFamily="2" charset="2"/>
              <a:buChar char="ü"/>
            </a:pPr>
            <a:r>
              <a:rPr lang="ne-NP" sz="2200" dirty="0">
                <a:cs typeface="Kalimati" pitchFamily="2"/>
              </a:rPr>
              <a:t>निजी वनबनेलो प्राय काठ, दाउरा लगायतका वनपैदावार उत्पादनका लागि हुन्छ भने कृषि वन प्रयोजनवश कृषिबाली वा पशुपालन वा दुवैसँग अन्तरसम्बन्धित हुन्छ </a:t>
            </a:r>
            <a:r>
              <a:rPr lang="ne-NP" sz="2200" dirty="0" smtClean="0">
                <a:cs typeface="Kalimati" pitchFamily="2"/>
              </a:rPr>
              <a:t>।</a:t>
            </a:r>
            <a:endParaRPr lang="ne-NP" sz="2200" dirty="0">
              <a:cs typeface="Kalimati" pitchFamily="2"/>
            </a:endParaRPr>
          </a:p>
        </p:txBody>
      </p:sp>
    </p:spTree>
    <p:extLst>
      <p:ext uri="{BB962C8B-B14F-4D97-AF65-F5344CB8AC3E}">
        <p14:creationId xmlns:p14="http://schemas.microsoft.com/office/powerpoint/2010/main" val="12249279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1" y="762000"/>
            <a:ext cx="99822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1066800" y="2971800"/>
            <a:ext cx="10134600" cy="3139321"/>
          </a:xfrm>
          <a:prstGeom prst="rect">
            <a:avLst/>
          </a:prstGeom>
          <a:ln w="38100">
            <a:solidFill>
              <a:schemeClr val="tx1">
                <a:lumMod val="50000"/>
                <a:lumOff val="50000"/>
              </a:schemeClr>
            </a:solidFill>
          </a:ln>
        </p:spPr>
        <p:txBody>
          <a:bodyPr wrap="square">
            <a:spAutoFit/>
          </a:bodyPr>
          <a:lstStyle/>
          <a:p>
            <a:pPr marL="342900" indent="-342900" algn="just">
              <a:lnSpc>
                <a:spcPct val="150000"/>
              </a:lnSpc>
              <a:buFont typeface="Wingdings" pitchFamily="2" charset="2"/>
              <a:buChar char="ü"/>
            </a:pPr>
            <a:r>
              <a:rPr lang="ne-NP" sz="2400" dirty="0">
                <a:cs typeface="Kalimati" pitchFamily="2"/>
              </a:rPr>
              <a:t>सन्दर्भ अवधिमा, कृषक परिवारले कृषि वनसम्बन्धी क्रियाकलापहरू गरेको थियो थिएन सोधी, यदि गरेको भए कोड १ मा गोलो घेरा लगाई प्रश्न नं. ११.२ सोध्नुपर्छ । </a:t>
            </a:r>
          </a:p>
          <a:p>
            <a:pPr marL="342900" indent="-342900" algn="just">
              <a:lnSpc>
                <a:spcPct val="150000"/>
              </a:lnSpc>
              <a:buFont typeface="Wingdings" pitchFamily="2" charset="2"/>
              <a:buChar char="ü"/>
            </a:pPr>
            <a:r>
              <a:rPr lang="ne-NP" sz="2400" dirty="0">
                <a:cs typeface="Kalimati" pitchFamily="2"/>
              </a:rPr>
              <a:t>यदि यस प्रकारको क्रियाकलाप नगरेको भए कोड २ मा गोलो घेरा लगाई प्रश्न नं. ११.३ देखि सोध्नुपर्छ ।</a:t>
            </a:r>
          </a:p>
          <a:p>
            <a:endParaRPr lang="ne-NP" dirty="0"/>
          </a:p>
        </p:txBody>
      </p:sp>
    </p:spTree>
    <p:extLst>
      <p:ext uri="{BB962C8B-B14F-4D97-AF65-F5344CB8AC3E}">
        <p14:creationId xmlns:p14="http://schemas.microsoft.com/office/powerpoint/2010/main" val="15373732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1200" y="685800"/>
            <a:ext cx="1046480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066800" y="3733800"/>
            <a:ext cx="9677400" cy="1200329"/>
          </a:xfrm>
          <a:prstGeom prst="rect">
            <a:avLst/>
          </a:prstGeom>
          <a:ln w="28575">
            <a:solidFill>
              <a:schemeClr val="tx1"/>
            </a:solidFill>
          </a:ln>
        </p:spPr>
        <p:txBody>
          <a:bodyPr wrap="square">
            <a:spAutoFit/>
          </a:bodyPr>
          <a:lstStyle/>
          <a:p>
            <a:pPr>
              <a:lnSpc>
                <a:spcPct val="150000"/>
              </a:lnSpc>
            </a:pPr>
            <a:r>
              <a:rPr lang="ne-NP" sz="2400" dirty="0">
                <a:cs typeface="Kalimati" pitchFamily="2"/>
              </a:rPr>
              <a:t>सन्दर्भ अवधिमा </a:t>
            </a:r>
            <a:r>
              <a:rPr lang="ne-NP" sz="2400" dirty="0" smtClean="0">
                <a:cs typeface="Kalimati" pitchFamily="2"/>
              </a:rPr>
              <a:t>यस प्रकारको कृषि </a:t>
            </a:r>
            <a:r>
              <a:rPr lang="ne-NP" sz="2400" dirty="0">
                <a:cs typeface="Kalimati" pitchFamily="2"/>
              </a:rPr>
              <a:t>वनले ढाकेको जम्मा क्षेत्रफल प्रश्न नं. ३.१ मा उल्लिखित एकाइअनुसार सम्बन्धित महलमा लेख्नुपर्छ ।</a:t>
            </a:r>
          </a:p>
        </p:txBody>
      </p:sp>
    </p:spTree>
    <p:extLst>
      <p:ext uri="{BB962C8B-B14F-4D97-AF65-F5344CB8AC3E}">
        <p14:creationId xmlns:p14="http://schemas.microsoft.com/office/powerpoint/2010/main" val="1039256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dirty="0" smtClean="0"/>
              <a:t>S21-</a:t>
            </a:r>
            <a:fld id="{B6F15528-21DE-4FAA-801E-634DDDAF4B2B}" type="slidenum">
              <a:rPr lang="en-US" smtClean="0"/>
              <a:pPr/>
              <a:t>17</a:t>
            </a:fld>
            <a:endParaRPr lang="en-US"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838200"/>
            <a:ext cx="10439400" cy="2133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457200" y="3276600"/>
            <a:ext cx="11049000" cy="3139321"/>
          </a:xfrm>
          <a:prstGeom prst="rect">
            <a:avLst/>
          </a:prstGeom>
          <a:ln w="38100">
            <a:solidFill>
              <a:schemeClr val="tx1">
                <a:lumMod val="50000"/>
                <a:lumOff val="50000"/>
              </a:schemeClr>
            </a:solidFill>
          </a:ln>
        </p:spPr>
        <p:txBody>
          <a:bodyPr wrap="square">
            <a:spAutoFit/>
          </a:bodyPr>
          <a:lstStyle/>
          <a:p>
            <a:pPr marL="342900" indent="-342900" algn="just">
              <a:lnSpc>
                <a:spcPct val="150000"/>
              </a:lnSpc>
              <a:buFont typeface="Wingdings" pitchFamily="2" charset="2"/>
              <a:buChar char="ü"/>
            </a:pPr>
            <a:r>
              <a:rPr lang="ne-NP" sz="2400" dirty="0">
                <a:cs typeface="Kalimati" pitchFamily="2"/>
              </a:rPr>
              <a:t>कृषि चलनअन्तर्गतको जग्गालाई सन्दर्भ अवधिमा भूक्षय, रासायनिक र भौतिक कुनै प्रकारले क्षति पुगे नपुगेको खुलाउन “छ” को कोड १ वा “छैन” को कोड २ मा गोलो घेरा लगाउनुपर्छ । </a:t>
            </a:r>
          </a:p>
          <a:p>
            <a:pPr marL="342900" indent="-342900" algn="just">
              <a:lnSpc>
                <a:spcPct val="150000"/>
              </a:lnSpc>
              <a:buFont typeface="Wingdings" pitchFamily="2" charset="2"/>
              <a:buChar char="ü"/>
            </a:pPr>
            <a:r>
              <a:rPr lang="ne-NP" sz="2400" dirty="0">
                <a:cs typeface="Kalimati" pitchFamily="2"/>
              </a:rPr>
              <a:t>“छैन” भन्ने उत्तर आएमा कोड २ मा गोलो घेरा लगाएर प्रश्न ११.४ नसोधी प्रश्न ११.५ देखि सोध्नुपर्छ </a:t>
            </a:r>
          </a:p>
          <a:p>
            <a:endParaRPr lang="ne-NP" dirty="0"/>
          </a:p>
        </p:txBody>
      </p:sp>
    </p:spTree>
    <p:extLst>
      <p:ext uri="{BB962C8B-B14F-4D97-AF65-F5344CB8AC3E}">
        <p14:creationId xmlns:p14="http://schemas.microsoft.com/office/powerpoint/2010/main" val="15216945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143000"/>
            <a:ext cx="64008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804530" y="3694814"/>
            <a:ext cx="9906000" cy="2862322"/>
          </a:xfrm>
          <a:prstGeom prst="rect">
            <a:avLst/>
          </a:prstGeom>
          <a:ln w="38100">
            <a:solidFill>
              <a:schemeClr val="tx1">
                <a:lumMod val="50000"/>
                <a:lumOff val="50000"/>
              </a:schemeClr>
            </a:solidFill>
          </a:ln>
        </p:spPr>
        <p:txBody>
          <a:bodyPr wrap="square">
            <a:spAutoFit/>
          </a:bodyPr>
          <a:lstStyle/>
          <a:p>
            <a:pPr algn="just">
              <a:lnSpc>
                <a:spcPct val="150000"/>
              </a:lnSpc>
            </a:pPr>
            <a:endParaRPr lang="ne-NP" sz="2400" b="1" dirty="0" smtClean="0">
              <a:cs typeface="Kalimati" pitchFamily="2"/>
            </a:endParaRPr>
          </a:p>
          <a:p>
            <a:pPr algn="just">
              <a:lnSpc>
                <a:spcPct val="150000"/>
              </a:lnSpc>
            </a:pPr>
            <a:r>
              <a:rPr lang="ne-NP" sz="2400" b="1" dirty="0" smtClean="0">
                <a:cs typeface="Kalimati" pitchFamily="2"/>
              </a:rPr>
              <a:t>भू–क्षय</a:t>
            </a:r>
            <a:r>
              <a:rPr lang="ne-NP" sz="2400" dirty="0" smtClean="0">
                <a:cs typeface="Kalimati" pitchFamily="2"/>
              </a:rPr>
              <a:t> </a:t>
            </a:r>
            <a:r>
              <a:rPr lang="ne-NP" sz="2400" dirty="0">
                <a:cs typeface="Kalimati" pitchFamily="2"/>
              </a:rPr>
              <a:t>भन्नाले बाढी, नदी कटान आदिबाट जग्गाको माथिल्लो सतहको खेतीयोग्य माटो नाश भएर गत एक वर्षमा खेती गर्न नसकी काम नलाग्ने भएको जग्गालाई जनाउँछ । </a:t>
            </a:r>
          </a:p>
          <a:p>
            <a:r>
              <a:rPr lang="ne-NP" dirty="0"/>
              <a:t> </a:t>
            </a:r>
          </a:p>
          <a:p>
            <a:endParaRPr lang="ne-NP" dirty="0"/>
          </a:p>
        </p:txBody>
      </p:sp>
      <p:sp>
        <p:nvSpPr>
          <p:cNvPr id="3" name="Oval 2"/>
          <p:cNvSpPr/>
          <p:nvPr/>
        </p:nvSpPr>
        <p:spPr>
          <a:xfrm>
            <a:off x="2438400" y="2400300"/>
            <a:ext cx="914400" cy="4953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028806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0800" y="762000"/>
            <a:ext cx="6197600"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val 4"/>
          <p:cNvSpPr/>
          <p:nvPr/>
        </p:nvSpPr>
        <p:spPr>
          <a:xfrm>
            <a:off x="2133600" y="2819400"/>
            <a:ext cx="1219200" cy="35619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1066800" y="4114800"/>
            <a:ext cx="7848600" cy="2308324"/>
          </a:xfrm>
          <a:prstGeom prst="rect">
            <a:avLst/>
          </a:prstGeom>
          <a:ln w="38100">
            <a:solidFill>
              <a:schemeClr val="tx1">
                <a:lumMod val="50000"/>
                <a:lumOff val="50000"/>
              </a:schemeClr>
            </a:solidFill>
          </a:ln>
        </p:spPr>
        <p:txBody>
          <a:bodyPr wrap="square">
            <a:spAutoFit/>
          </a:bodyPr>
          <a:lstStyle/>
          <a:p>
            <a:pPr algn="just">
              <a:lnSpc>
                <a:spcPct val="150000"/>
              </a:lnSpc>
            </a:pPr>
            <a:r>
              <a:rPr lang="ne-NP" sz="2400" b="1" dirty="0">
                <a:cs typeface="Kalimati" pitchFamily="2"/>
              </a:rPr>
              <a:t>रासायनिक क्षति </a:t>
            </a:r>
            <a:r>
              <a:rPr lang="ne-NP" sz="2400" dirty="0">
                <a:cs typeface="Kalimati" pitchFamily="2"/>
              </a:rPr>
              <a:t>भन्नाले माटोको अम्लीयपन, क्षारीयपन, भूप्रदूषण, रासायनिक पदार्थको अत्यधिक प्रयोग आदिबाट माटोको पोषण तत्व वा प्राङ्गारिक तत्वहरूको क्षयीकरण भई काम नलाग्ने भएको जग्गालाई जनाउँछ </a:t>
            </a:r>
            <a:endParaRPr lang="en-US" sz="2400" dirty="0">
              <a:cs typeface="Kalimati" pitchFamily="2"/>
            </a:endParaRPr>
          </a:p>
        </p:txBody>
      </p:sp>
    </p:spTree>
    <p:extLst>
      <p:ext uri="{BB962C8B-B14F-4D97-AF65-F5344CB8AC3E}">
        <p14:creationId xmlns:p14="http://schemas.microsoft.com/office/powerpoint/2010/main" val="38327891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9"/>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2</a:t>
            </a:fld>
            <a:endParaRPr lang="en-US" dirty="0">
              <a:latin typeface="Fontasy Himali" panose="04020500000000000000" pitchFamily="82" charset="0"/>
            </a:endParaRPr>
          </a:p>
        </p:txBody>
      </p:sp>
      <p:sp>
        <p:nvSpPr>
          <p:cNvPr id="11" name="Text Placeholder 1"/>
          <p:cNvSpPr>
            <a:spLocks noGrp="1"/>
          </p:cNvSpPr>
          <p:nvPr>
            <p:ph type="body" sz="quarter" idx="4294967295"/>
          </p:nvPr>
        </p:nvSpPr>
        <p:spPr>
          <a:xfrm>
            <a:off x="0" y="685800"/>
            <a:ext cx="12192000" cy="879023"/>
          </a:xfrm>
          <a:prstGeom prst="rect">
            <a:avLst/>
          </a:prstGeom>
        </p:spPr>
        <p:txBody>
          <a:bodyPr>
            <a:normAutofit/>
          </a:bodyPr>
          <a:lstStyle/>
          <a:p>
            <a:pPr marL="0" indent="0" algn="ctr">
              <a:lnSpc>
                <a:spcPct val="150000"/>
              </a:lnSpc>
              <a:buNone/>
            </a:pPr>
            <a:r>
              <a:rPr lang="ne-NP" b="1" dirty="0">
                <a:solidFill>
                  <a:srgbClr val="002060"/>
                </a:solidFill>
                <a:latin typeface="Ganesh" pitchFamily="2" charset="0"/>
                <a:cs typeface="Kalimati" panose="00000400000000000000" pitchFamily="2"/>
              </a:rPr>
              <a:t>प्रस्तुतिका विषय र सन्दर्भ सामाग्री</a:t>
            </a:r>
          </a:p>
        </p:txBody>
      </p:sp>
      <p:sp>
        <p:nvSpPr>
          <p:cNvPr id="14" name="TextBox 13"/>
          <p:cNvSpPr txBox="1"/>
          <p:nvPr/>
        </p:nvSpPr>
        <p:spPr>
          <a:xfrm>
            <a:off x="127000" y="3657600"/>
            <a:ext cx="7772400" cy="1926681"/>
          </a:xfrm>
          <a:prstGeom prst="rect">
            <a:avLst/>
          </a:prstGeom>
          <a:noFill/>
        </p:spPr>
        <p:txBody>
          <a:bodyPr wrap="square" rtlCol="0">
            <a:spAutoFit/>
          </a:bodyPr>
          <a:lstStyle/>
          <a:p>
            <a:pPr algn="ctr">
              <a:spcBef>
                <a:spcPct val="10000"/>
              </a:spcBef>
              <a:spcAft>
                <a:spcPct val="10000"/>
              </a:spcAft>
            </a:pPr>
            <a:r>
              <a:rPr lang="ne-NP" sz="2800" dirty="0">
                <a:solidFill>
                  <a:srgbClr val="002060"/>
                </a:solidFill>
                <a:latin typeface="Preeti"/>
                <a:cs typeface="Kalimati" pitchFamily="2"/>
              </a:rPr>
              <a:t>लगत २: कृषक परिवार प्रश्नावली</a:t>
            </a:r>
          </a:p>
          <a:p>
            <a:pPr algn="ctr">
              <a:spcBef>
                <a:spcPct val="10000"/>
              </a:spcBef>
              <a:spcAft>
                <a:spcPct val="10000"/>
              </a:spcAft>
            </a:pPr>
            <a:r>
              <a:rPr lang="ne-NP" sz="2400" dirty="0">
                <a:solidFill>
                  <a:srgbClr val="002060"/>
                </a:solidFill>
                <a:latin typeface="Preeti"/>
                <a:cs typeface="Kalimati" pitchFamily="2"/>
              </a:rPr>
              <a:t>भाग १० कृषि ऋण, बीमा र अनुदान</a:t>
            </a:r>
          </a:p>
          <a:p>
            <a:pPr algn="ctr">
              <a:spcBef>
                <a:spcPct val="10000"/>
              </a:spcBef>
              <a:spcAft>
                <a:spcPct val="10000"/>
              </a:spcAft>
            </a:pPr>
            <a:r>
              <a:rPr lang="ne-NP" sz="2400" dirty="0">
                <a:solidFill>
                  <a:srgbClr val="002060"/>
                </a:solidFill>
                <a:latin typeface="Preeti"/>
                <a:cs typeface="Kalimati" pitchFamily="2"/>
              </a:rPr>
              <a:t>भाग ११ वातावरण</a:t>
            </a:r>
          </a:p>
          <a:p>
            <a:pPr algn="ctr">
              <a:spcBef>
                <a:spcPct val="10000"/>
              </a:spcBef>
              <a:spcAft>
                <a:spcPct val="10000"/>
              </a:spcAft>
            </a:pPr>
            <a:endParaRPr lang="ne-NP" sz="2800" dirty="0">
              <a:solidFill>
                <a:srgbClr val="4708C4"/>
              </a:solidFill>
              <a:latin typeface="Preeti"/>
              <a:cs typeface="Kalimati" pitchFamily="2"/>
            </a:endParaRPr>
          </a:p>
        </p:txBody>
      </p:sp>
      <p:sp>
        <p:nvSpPr>
          <p:cNvPr id="15" name="TextBox 14">
            <a:extLst>
              <a:ext uri="{FF2B5EF4-FFF2-40B4-BE49-F238E27FC236}">
                <a16:creationId xmlns:a16="http://schemas.microsoft.com/office/drawing/2014/main" xmlns="" id="{5E75FA20-258B-4976-B921-08A2562603A4}"/>
              </a:ext>
            </a:extLst>
          </p:cNvPr>
          <p:cNvSpPr txBox="1"/>
          <p:nvPr/>
        </p:nvSpPr>
        <p:spPr>
          <a:xfrm>
            <a:off x="8153400" y="3429000"/>
            <a:ext cx="3733800" cy="1846659"/>
          </a:xfrm>
          <a:prstGeom prst="rect">
            <a:avLst/>
          </a:prstGeom>
          <a:noFill/>
        </p:spPr>
        <p:txBody>
          <a:bodyPr wrap="square" rtlCol="0">
            <a:spAutoFit/>
          </a:bodyPr>
          <a:lstStyle/>
          <a:p>
            <a:pPr algn="ctr">
              <a:lnSpc>
                <a:spcPct val="150000"/>
              </a:lnSpc>
            </a:pPr>
            <a:r>
              <a:rPr lang="ne-NP" sz="2800" b="1" dirty="0">
                <a:cs typeface="Kalimati" pitchFamily="2"/>
              </a:rPr>
              <a:t>सन्दर्भ सामाग्री</a:t>
            </a:r>
          </a:p>
          <a:p>
            <a:pPr marL="457200" indent="-457200" algn="ctr">
              <a:lnSpc>
                <a:spcPct val="150000"/>
              </a:lnSpc>
              <a:buFont typeface="Wingdings" panose="05000000000000000000" pitchFamily="2" charset="2"/>
              <a:buChar char="ü"/>
            </a:pPr>
            <a:r>
              <a:rPr lang="ne-NP" sz="2400" dirty="0">
                <a:cs typeface="Kalimati" pitchFamily="2"/>
              </a:rPr>
              <a:t>गणना पुस्तिका,</a:t>
            </a:r>
          </a:p>
          <a:p>
            <a:pPr>
              <a:lnSpc>
                <a:spcPct val="150000"/>
              </a:lnSpc>
            </a:pPr>
            <a:endParaRPr lang="ne-NP" sz="2400" dirty="0">
              <a:cs typeface="Kalimati" pitchFamily="2"/>
            </a:endParaRPr>
          </a:p>
        </p:txBody>
      </p:sp>
    </p:spTree>
    <p:extLst>
      <p:ext uri="{BB962C8B-B14F-4D97-AF65-F5344CB8AC3E}">
        <p14:creationId xmlns:p14="http://schemas.microsoft.com/office/powerpoint/2010/main" val="27754611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914400"/>
            <a:ext cx="79248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val 4"/>
          <p:cNvSpPr/>
          <p:nvPr/>
        </p:nvSpPr>
        <p:spPr>
          <a:xfrm>
            <a:off x="2707758" y="2682948"/>
            <a:ext cx="1219200" cy="35619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381000" y="3886200"/>
            <a:ext cx="10744200" cy="2862322"/>
          </a:xfrm>
          <a:prstGeom prst="rect">
            <a:avLst/>
          </a:prstGeom>
          <a:ln w="38100">
            <a:solidFill>
              <a:schemeClr val="tx1">
                <a:lumMod val="50000"/>
                <a:lumOff val="50000"/>
              </a:schemeClr>
            </a:solidFill>
          </a:ln>
        </p:spPr>
        <p:txBody>
          <a:bodyPr wrap="square">
            <a:spAutoFit/>
          </a:bodyPr>
          <a:lstStyle/>
          <a:p>
            <a:pPr algn="just">
              <a:lnSpc>
                <a:spcPct val="150000"/>
              </a:lnSpc>
            </a:pPr>
            <a:r>
              <a:rPr lang="ne-NP" sz="2400" b="1" dirty="0">
                <a:cs typeface="Kalimati" pitchFamily="2"/>
              </a:rPr>
              <a:t>भौतिक क्षति </a:t>
            </a:r>
            <a:r>
              <a:rPr lang="ne-NP" sz="2400" dirty="0">
                <a:cs typeface="Kalimati" pitchFamily="2"/>
              </a:rPr>
              <a:t>भन्नाले भूकम्प, पहिरो, चट्ट्याङजस्ता प्राकृतिक प्रकोपले गर्दा जमिनको धाँजा फाट्ने, पानी जमी डुबानमा </a:t>
            </a:r>
            <a:r>
              <a:rPr lang="ne-NP" sz="2400" dirty="0" smtClean="0">
                <a:cs typeface="Kalimati" pitchFamily="2"/>
              </a:rPr>
              <a:t>पर्ने, </a:t>
            </a:r>
            <a:r>
              <a:rPr lang="ne-NP" sz="2400" dirty="0">
                <a:cs typeface="Kalimati" pitchFamily="2"/>
              </a:rPr>
              <a:t>ढुङ्गा, माटो, बालुवा, रोडा, आदिले पुरिई÷टालिई जग्गाको भौतिक अवस्थामै आएको परिवर्तनले काम नलाग्ने भएको जग्गालाई जनाउँछ । </a:t>
            </a:r>
          </a:p>
          <a:p>
            <a:pPr algn="just">
              <a:lnSpc>
                <a:spcPct val="150000"/>
              </a:lnSpc>
            </a:pPr>
            <a:endParaRPr lang="ne-NP" sz="2400" dirty="0">
              <a:cs typeface="Kalimati" pitchFamily="2"/>
            </a:endParaRPr>
          </a:p>
        </p:txBody>
      </p:sp>
    </p:spTree>
    <p:extLst>
      <p:ext uri="{BB962C8B-B14F-4D97-AF65-F5344CB8AC3E}">
        <p14:creationId xmlns:p14="http://schemas.microsoft.com/office/powerpoint/2010/main" val="31160837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914400"/>
            <a:ext cx="8077200"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447800" y="3833336"/>
            <a:ext cx="9067800" cy="1477328"/>
          </a:xfrm>
          <a:prstGeom prst="rect">
            <a:avLst/>
          </a:prstGeom>
          <a:ln w="38100">
            <a:solidFill>
              <a:schemeClr val="tx1">
                <a:lumMod val="50000"/>
                <a:lumOff val="50000"/>
              </a:schemeClr>
            </a:solidFill>
          </a:ln>
        </p:spPr>
        <p:txBody>
          <a:bodyPr wrap="square">
            <a:spAutoFit/>
          </a:bodyPr>
          <a:lstStyle/>
          <a:p>
            <a:pPr>
              <a:lnSpc>
                <a:spcPct val="150000"/>
              </a:lnSpc>
            </a:pPr>
            <a:r>
              <a:rPr lang="ne-NP" sz="2400" dirty="0">
                <a:cs typeface="Kalimati" pitchFamily="2"/>
              </a:rPr>
              <a:t>यस प्रश्नमा क्षतिको प्रकार अनुसार कृषि चलनमा क्षति भएको जग्गाको क्षेत्रफल सम्बन्धित लहरहरुमा लेख्नुपर्दछ ।</a:t>
            </a:r>
          </a:p>
          <a:p>
            <a:endParaRPr lang="ne-NP" dirty="0"/>
          </a:p>
        </p:txBody>
      </p:sp>
      <p:sp>
        <p:nvSpPr>
          <p:cNvPr id="8" name="Oval 7"/>
          <p:cNvSpPr/>
          <p:nvPr/>
        </p:nvSpPr>
        <p:spPr>
          <a:xfrm>
            <a:off x="5181600" y="2362200"/>
            <a:ext cx="3048000" cy="990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75642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838200"/>
            <a:ext cx="9448800" cy="1791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81000" y="2971800"/>
            <a:ext cx="11201399" cy="2862322"/>
          </a:xfrm>
          <a:prstGeom prst="rect">
            <a:avLst/>
          </a:prstGeom>
        </p:spPr>
        <p:txBody>
          <a:bodyPr wrap="square">
            <a:spAutoFit/>
          </a:bodyPr>
          <a:lstStyle/>
          <a:p>
            <a:pPr algn="just">
              <a:lnSpc>
                <a:spcPct val="150000"/>
              </a:lnSpc>
            </a:pPr>
            <a:r>
              <a:rPr lang="ne-NP" sz="2400" dirty="0">
                <a:cs typeface="Kalimati" pitchFamily="2"/>
              </a:rPr>
              <a:t>माटोको उर्वराशक्ति पत्ता लगाउन र बाली उत्पादनमा देखिएको समस्याको कारण पत्ता लगाउन गरिने माटो परीक्षण विगत तीन वर्षमा कृषि चलनमा गरिएकोे थियो वा थिएन सोधी यदि थियो भने सो लाई जनाउने कोड १ मा,  थिएन भने कोड २ मा र यदि कृषक परिवारले बाली नलगाई पशुपन्छीपालन मात्र गरेको भए माटो परीक्षण सान्दर्भिक नहुने भएकाले यस्तो अवस्थामा लागु नहुने कोड ३ मा गोलो घेरा लगाउनुपर्छ ।</a:t>
            </a:r>
            <a:endParaRPr lang="en-US" sz="2400" dirty="0">
              <a:cs typeface="Kalimati" pitchFamily="2"/>
            </a:endParaRPr>
          </a:p>
        </p:txBody>
      </p:sp>
    </p:spTree>
    <p:extLst>
      <p:ext uri="{BB962C8B-B14F-4D97-AF65-F5344CB8AC3E}">
        <p14:creationId xmlns:p14="http://schemas.microsoft.com/office/powerpoint/2010/main" val="26334388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230211" y="3429000"/>
            <a:ext cx="11885589" cy="3124200"/>
          </a:xfrm>
          <a:prstGeom prst="roundRect">
            <a:avLst/>
          </a:prstGeom>
          <a:noFill/>
          <a:ln>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endParaRPr lang="en-US" sz="2800" dirty="0" smtClean="0">
              <a:latin typeface="Preeti" pitchFamily="2" charset="0"/>
            </a:endParaRPr>
          </a:p>
          <a:p>
            <a:pPr marL="457200" indent="-457200" algn="just">
              <a:lnSpc>
                <a:spcPct val="150000"/>
              </a:lnSpc>
              <a:buFont typeface="Wingdings" pitchFamily="2" charset="2"/>
              <a:buChar char="ü"/>
            </a:pPr>
            <a:endParaRPr lang="ne-NP" sz="2400" dirty="0" smtClean="0">
              <a:latin typeface="Preeti" pitchFamily="2" charset="0"/>
              <a:cs typeface="Kalimati" pitchFamily="2"/>
            </a:endParaRPr>
          </a:p>
          <a:p>
            <a:pPr marL="457200" indent="-457200" algn="just">
              <a:lnSpc>
                <a:spcPct val="150000"/>
              </a:lnSpc>
              <a:buFont typeface="Wingdings" pitchFamily="2" charset="2"/>
              <a:buChar char="ü"/>
            </a:pPr>
            <a:r>
              <a:rPr lang="ne-NP" sz="2400" dirty="0" smtClean="0">
                <a:latin typeface="Preeti" pitchFamily="2" charset="0"/>
                <a:cs typeface="Kalimati" pitchFamily="2"/>
              </a:rPr>
              <a:t>पोलिथिन </a:t>
            </a:r>
            <a:r>
              <a:rPr lang="ne-NP" sz="2400" dirty="0">
                <a:latin typeface="Preeti" pitchFamily="2" charset="0"/>
                <a:cs typeface="Kalimati" pitchFamily="2"/>
              </a:rPr>
              <a:t>सिट वा पाल वा पोलिकार्बोनेट सिटलगायतका सामग्रीको प्रयोग गरी कृत्रिम प्रक्रियाबाट नियन्त्रित वातावरणमा बाली उत्पादन गरिने पद्धति हरितगृह÷टनेल पद्धति हो ।</a:t>
            </a:r>
          </a:p>
          <a:p>
            <a:pPr marL="457200" indent="-457200" algn="just">
              <a:lnSpc>
                <a:spcPct val="150000"/>
              </a:lnSpc>
              <a:buFont typeface="Wingdings" pitchFamily="2" charset="2"/>
              <a:buChar char="ü"/>
            </a:pPr>
            <a:r>
              <a:rPr lang="ne-NP" sz="2400" dirty="0">
                <a:latin typeface="Preeti" pitchFamily="2" charset="0"/>
                <a:cs typeface="Kalimati" pitchFamily="2"/>
              </a:rPr>
              <a:t>सन्दर्भ अवधिमा कृषक परिवारले हरितगृह वा टनेल पद्धतिबाट खेती गरेको थियो वा थिएन सोधी यदि थियो भने कोड १ मा र थिएन भने कोड २ मा गोलो घेरा लगाउनुपर्छ । </a:t>
            </a:r>
          </a:p>
          <a:p>
            <a:pPr marL="457200" indent="-457200" algn="just">
              <a:lnSpc>
                <a:spcPct val="150000"/>
              </a:lnSpc>
              <a:buFont typeface="Wingdings" pitchFamily="2" charset="2"/>
              <a:buChar char="ü"/>
            </a:pPr>
            <a:r>
              <a:rPr lang="ne-NP" sz="2400" dirty="0">
                <a:latin typeface="Preeti" pitchFamily="2" charset="0"/>
                <a:cs typeface="Kalimati" pitchFamily="2"/>
              </a:rPr>
              <a:t>यदि कोड २ मा गोलो घेरा लगाएको भए प्रश्न ११.७ नसोधी प्रश्न ११.८ देखि सोध्नुपर्छ </a:t>
            </a:r>
            <a:r>
              <a:rPr lang="ne-NP" sz="2400" dirty="0">
                <a:latin typeface="Preeti" pitchFamily="2" charset="0"/>
              </a:rPr>
              <a:t>। </a:t>
            </a:r>
          </a:p>
          <a:p>
            <a:pPr algn="just">
              <a:lnSpc>
                <a:spcPct val="150000"/>
              </a:lnSpc>
            </a:pPr>
            <a:endParaRPr lang="en-US" sz="2400" dirty="0">
              <a:solidFill>
                <a:schemeClr val="tx1"/>
              </a:solidFill>
              <a:latin typeface="Preeti" pitchFamily="2" charset="0"/>
            </a:endParaRPr>
          </a:p>
          <a:p>
            <a:pPr marL="457200" indent="-457200">
              <a:buFont typeface="Wingdings" pitchFamily="2" charset="2"/>
              <a:buChar char="ü"/>
            </a:pPr>
            <a:endParaRPr lang="en-US" sz="2800" dirty="0">
              <a:solidFill>
                <a:schemeClr val="tx1"/>
              </a:solidFill>
              <a:latin typeface="Preeti" pitchFamily="2"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8639" y="838200"/>
            <a:ext cx="8636361"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9059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214" y="854831"/>
            <a:ext cx="9716386" cy="196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457200" y="2838474"/>
            <a:ext cx="11734800" cy="3416320"/>
          </a:xfrm>
          <a:prstGeom prst="rect">
            <a:avLst/>
          </a:prstGeom>
          <a:ln w="38100">
            <a:solidFill>
              <a:schemeClr val="tx1">
                <a:lumMod val="50000"/>
                <a:lumOff val="50000"/>
              </a:schemeClr>
            </a:solidFill>
          </a:ln>
        </p:spPr>
        <p:txBody>
          <a:bodyPr wrap="square">
            <a:spAutoFit/>
          </a:bodyPr>
          <a:lstStyle/>
          <a:p>
            <a:pPr marL="342900" indent="-342900" algn="just">
              <a:lnSpc>
                <a:spcPct val="150000"/>
              </a:lnSpc>
              <a:buFont typeface="Wingdings" pitchFamily="2" charset="2"/>
              <a:buChar char="ü"/>
            </a:pPr>
            <a:r>
              <a:rPr lang="ne-NP" sz="2400" dirty="0">
                <a:cs typeface="Kalimati" pitchFamily="2"/>
              </a:rPr>
              <a:t>सन्दर्भ अवधिमा कृषक परिवारले हरितगृह पद्धति </a:t>
            </a:r>
            <a:r>
              <a:rPr lang="en-US" sz="2400" dirty="0">
                <a:latin typeface="Times New Roman" pitchFamily="18" charset="0"/>
                <a:cs typeface="Kalimati" pitchFamily="2"/>
              </a:rPr>
              <a:t>(Green House System) </a:t>
            </a:r>
            <a:r>
              <a:rPr lang="ne-NP" sz="2400" dirty="0" smtClean="0">
                <a:cs typeface="Kalimati" pitchFamily="2"/>
              </a:rPr>
              <a:t>बाट </a:t>
            </a:r>
            <a:r>
              <a:rPr lang="ne-NP" sz="2400" dirty="0">
                <a:cs typeface="Kalimati" pitchFamily="2"/>
              </a:rPr>
              <a:t>गोलभेडा, काँक्रो, फर्सी,  काउली लगायतका अस्थायी बाली तथा स्याउ, कागती लगायतका स्थायी बालीको खेती गरेको हुन सक्छ । </a:t>
            </a:r>
          </a:p>
          <a:p>
            <a:pPr marL="342900" indent="-342900" algn="just">
              <a:lnSpc>
                <a:spcPct val="150000"/>
              </a:lnSpc>
              <a:buFont typeface="Wingdings" pitchFamily="2" charset="2"/>
              <a:buChar char="ü"/>
            </a:pPr>
            <a:r>
              <a:rPr lang="ne-NP" sz="2400" dirty="0">
                <a:cs typeface="Kalimati" pitchFamily="2"/>
              </a:rPr>
              <a:t>सन्दर्भ अवधिमा यसरी गरिएको खेतीको अस्थायी र स्थायी बालीअनुसारको सम्पूर्ण क्षेत्रफल उल्लिखित लहरहरूमा उल्लेख गर्नुपर्छ । </a:t>
            </a:r>
          </a:p>
          <a:p>
            <a:pPr marL="342900" indent="-342900" algn="just">
              <a:lnSpc>
                <a:spcPct val="150000"/>
              </a:lnSpc>
              <a:buFont typeface="Wingdings" pitchFamily="2" charset="2"/>
              <a:buChar char="ü"/>
            </a:pPr>
            <a:r>
              <a:rPr lang="ne-NP" sz="2400" dirty="0">
                <a:cs typeface="Kalimati" pitchFamily="2"/>
              </a:rPr>
              <a:t>यहाँ उल्लेख गरिने क्षेत्रफल पनि प्रश्न ३.१ उल्लिखित एकाइअनुसार नै हुनुपर्छ ।</a:t>
            </a:r>
          </a:p>
        </p:txBody>
      </p:sp>
      <p:sp>
        <p:nvSpPr>
          <p:cNvPr id="6" name="Oval 5"/>
          <p:cNvSpPr/>
          <p:nvPr/>
        </p:nvSpPr>
        <p:spPr>
          <a:xfrm>
            <a:off x="3810000" y="1905000"/>
            <a:ext cx="5638800" cy="93347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086164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838200"/>
            <a:ext cx="99314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320800" y="3127744"/>
            <a:ext cx="9956800" cy="2862322"/>
          </a:xfrm>
          <a:prstGeom prst="rect">
            <a:avLst/>
          </a:prstGeom>
          <a:ln w="38100">
            <a:solidFill>
              <a:schemeClr val="tx1">
                <a:lumMod val="50000"/>
                <a:lumOff val="50000"/>
              </a:schemeClr>
            </a:solidFill>
          </a:ln>
        </p:spPr>
        <p:txBody>
          <a:bodyPr wrap="square">
            <a:spAutoFit/>
          </a:bodyPr>
          <a:lstStyle/>
          <a:p>
            <a:pPr marL="342900" indent="-342900" algn="just">
              <a:lnSpc>
                <a:spcPct val="150000"/>
              </a:lnSpc>
              <a:buFont typeface="Wingdings" pitchFamily="2" charset="2"/>
              <a:buChar char="ü"/>
            </a:pPr>
            <a:r>
              <a:rPr lang="ne-NP" sz="2400" dirty="0">
                <a:cs typeface="Kalimati" pitchFamily="2"/>
              </a:rPr>
              <a:t>यस प्रश्नमार्फत् कृषकलाई जलवायु परिवर्तनका बारेमा थाहा वा सामान्य जानकारी छ, छैन बुझ्न खोजिएको हो । </a:t>
            </a:r>
          </a:p>
          <a:p>
            <a:pPr marL="342900" indent="-342900" algn="just">
              <a:lnSpc>
                <a:spcPct val="150000"/>
              </a:lnSpc>
              <a:buFont typeface="Wingdings" pitchFamily="2" charset="2"/>
              <a:buChar char="ü"/>
            </a:pPr>
            <a:r>
              <a:rPr lang="ne-NP" sz="2400" dirty="0">
                <a:cs typeface="Kalimati" pitchFamily="2"/>
              </a:rPr>
              <a:t>यसका बारेमा थाहा भएमा कोड १ मा र नभएमा कोड २ मा गोलो घेरा लगाई प्रश्न ११.९ र ११.१० नसोधी ११.११ देखि सोध्नुपर्छ ।</a:t>
            </a:r>
          </a:p>
          <a:p>
            <a:endParaRPr lang="ne-NP" dirty="0"/>
          </a:p>
          <a:p>
            <a:endParaRPr lang="ne-NP" dirty="0"/>
          </a:p>
        </p:txBody>
      </p:sp>
    </p:spTree>
    <p:extLst>
      <p:ext uri="{BB962C8B-B14F-4D97-AF65-F5344CB8AC3E}">
        <p14:creationId xmlns:p14="http://schemas.microsoft.com/office/powerpoint/2010/main" val="40289626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5422" y="914400"/>
            <a:ext cx="10072577"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59488" y="3505200"/>
            <a:ext cx="11582400" cy="3604833"/>
          </a:xfrm>
          <a:prstGeom prst="rect">
            <a:avLst/>
          </a:prstGeom>
          <a:ln w="38100">
            <a:solidFill>
              <a:schemeClr val="tx1">
                <a:lumMod val="50000"/>
                <a:lumOff val="50000"/>
              </a:schemeClr>
            </a:solidFill>
          </a:ln>
        </p:spPr>
        <p:txBody>
          <a:bodyPr wrap="square">
            <a:spAutoFit/>
          </a:bodyPr>
          <a:lstStyle/>
          <a:p>
            <a:pPr marL="342900" indent="-342900" algn="just">
              <a:lnSpc>
                <a:spcPct val="150000"/>
              </a:lnSpc>
              <a:buFont typeface="Wingdings" pitchFamily="2" charset="2"/>
              <a:buChar char="ü"/>
            </a:pPr>
            <a:r>
              <a:rPr lang="ne-NP" sz="2200" dirty="0">
                <a:cs typeface="Kalimati" pitchFamily="2"/>
              </a:rPr>
              <a:t>कृषकको अनुभवमा जलवायु परिवर्तनले कृषि कार्यमा असर पु¥याएको वा नपु¥याएकोे वा यसका बारेमा उसको प्रष्ट अनुभव नहुन पनि सक्छ । </a:t>
            </a:r>
          </a:p>
          <a:p>
            <a:pPr marL="342900" indent="-342900" algn="just">
              <a:lnSpc>
                <a:spcPct val="150000"/>
              </a:lnSpc>
              <a:buFont typeface="Wingdings" pitchFamily="2" charset="2"/>
              <a:buChar char="ü"/>
            </a:pPr>
            <a:r>
              <a:rPr lang="ne-NP" sz="2200" dirty="0">
                <a:cs typeface="Kalimati" pitchFamily="2"/>
              </a:rPr>
              <a:t>यदि उसको अनुभवमा जलवायु परिवर्तनले कृषि कार्यमा प्रभाव पु¥याएको छ भन्ने लागेमा कोड १ मा, छैन भन्ने लागेमा कोड २ मा र यसका बारेमा थाहा नभए थाहा छैनको कोड ३ मा गोलो घेरा लगाउनुपर्छ </a:t>
            </a:r>
            <a:r>
              <a:rPr lang="ne-NP" sz="2200" dirty="0" smtClean="0">
                <a:cs typeface="Kalimati" pitchFamily="2"/>
              </a:rPr>
              <a:t>।</a:t>
            </a:r>
            <a:endParaRPr lang="ne-NP" sz="2200" dirty="0">
              <a:cs typeface="Kalimati" pitchFamily="2"/>
            </a:endParaRPr>
          </a:p>
          <a:p>
            <a:pPr marL="342900" indent="-342900" algn="just">
              <a:lnSpc>
                <a:spcPct val="150000"/>
              </a:lnSpc>
              <a:buFont typeface="Wingdings" pitchFamily="2" charset="2"/>
              <a:buChar char="ü"/>
            </a:pPr>
            <a:r>
              <a:rPr lang="ne-NP" sz="2200" dirty="0">
                <a:cs typeface="Kalimati" pitchFamily="2"/>
              </a:rPr>
              <a:t> कोड २ र ३ मा गोलो घेरा लगाएको अवस्थामा प्रश्न ११.१० नसोधी प्रश्न ११.११ देखि सोध्नुपर्छ ।</a:t>
            </a:r>
          </a:p>
        </p:txBody>
      </p:sp>
    </p:spTree>
    <p:extLst>
      <p:ext uri="{BB962C8B-B14F-4D97-AF65-F5344CB8AC3E}">
        <p14:creationId xmlns:p14="http://schemas.microsoft.com/office/powerpoint/2010/main" val="9681159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62000"/>
            <a:ext cx="10287000" cy="236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52400" y="3130550"/>
            <a:ext cx="11963400" cy="3139321"/>
          </a:xfrm>
          <a:prstGeom prst="rect">
            <a:avLst/>
          </a:prstGeom>
          <a:ln w="38100">
            <a:solidFill>
              <a:schemeClr val="tx1">
                <a:lumMod val="50000"/>
                <a:lumOff val="50000"/>
              </a:schemeClr>
            </a:solidFill>
          </a:ln>
        </p:spPr>
        <p:txBody>
          <a:bodyPr wrap="square">
            <a:spAutoFit/>
          </a:bodyPr>
          <a:lstStyle/>
          <a:p>
            <a:pPr marL="342900" indent="-342900" algn="just">
              <a:lnSpc>
                <a:spcPct val="150000"/>
              </a:lnSpc>
              <a:buFont typeface="Wingdings" pitchFamily="2" charset="2"/>
              <a:buChar char="ü"/>
            </a:pPr>
            <a:r>
              <a:rPr lang="ne-NP" sz="2200" dirty="0">
                <a:cs typeface="Kalimati" pitchFamily="2"/>
              </a:rPr>
              <a:t>कृषि कार्यमा जलवायु परिवर्तनले उत्पादनमा कमी, उत्पादनमा वृद्घि, फल÷फसलको आकारमा परिवर्तन, स्वादमा परिवर्तन, बाली लगाउने समयमा फरक, धेरै वा कम वर्षात, रोग÷किराको प्रकोपमा वृद्घि, ब्रिडिङ समयमा परिवर्तन, प्रजातिको लोप÷उत्थान र यीबाहेक अन्य कुनै एक वा बहु असर परेको हुन सक्छ । </a:t>
            </a:r>
          </a:p>
          <a:p>
            <a:pPr marL="342900" indent="-342900" algn="just">
              <a:lnSpc>
                <a:spcPct val="150000"/>
              </a:lnSpc>
              <a:buFont typeface="Wingdings" pitchFamily="2" charset="2"/>
              <a:buChar char="ü"/>
            </a:pPr>
            <a:r>
              <a:rPr lang="ne-NP" sz="2200" dirty="0">
                <a:cs typeface="Kalimati" pitchFamily="2"/>
              </a:rPr>
              <a:t>अतः कृषकको अनुभवमा जलवायु परिवर्तनबाट कृषि उत्पादनमा जुनजुन प्रकारको प्रभाव छ सोलाई जनाउने उपयुक्त कोडमा गोलो घेरा लगाउनुपर्छ । </a:t>
            </a:r>
          </a:p>
          <a:p>
            <a:pPr marL="342900" indent="-342900" algn="just">
              <a:lnSpc>
                <a:spcPct val="150000"/>
              </a:lnSpc>
              <a:buFont typeface="Wingdings" pitchFamily="2" charset="2"/>
              <a:buChar char="ü"/>
            </a:pPr>
            <a:r>
              <a:rPr lang="ne-NP" sz="2200" dirty="0">
                <a:cs typeface="Kalimati" pitchFamily="2"/>
              </a:rPr>
              <a:t>यदि अन्यलाई जनाउने कोड १० मा गोलो घेरा लगाएको भए कस्तो प्रकारको असर हो, खुलाउनुपर्छ ।</a:t>
            </a:r>
            <a:endParaRPr lang="en-US" sz="2200" dirty="0">
              <a:cs typeface="Kalimati" pitchFamily="2"/>
            </a:endParaRPr>
          </a:p>
        </p:txBody>
      </p:sp>
    </p:spTree>
    <p:extLst>
      <p:ext uri="{BB962C8B-B14F-4D97-AF65-F5344CB8AC3E}">
        <p14:creationId xmlns:p14="http://schemas.microsoft.com/office/powerpoint/2010/main" val="1403305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830778"/>
            <a:ext cx="8839200" cy="19886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04800" y="3048000"/>
            <a:ext cx="10972800" cy="3808735"/>
          </a:xfrm>
          <a:prstGeom prst="rect">
            <a:avLst/>
          </a:prstGeom>
          <a:ln w="38100">
            <a:solidFill>
              <a:schemeClr val="tx1">
                <a:lumMod val="50000"/>
                <a:lumOff val="50000"/>
              </a:schemeClr>
            </a:solidFill>
          </a:ln>
        </p:spPr>
        <p:txBody>
          <a:bodyPr wrap="square">
            <a:spAutoFit/>
          </a:bodyPr>
          <a:lstStyle/>
          <a:p>
            <a:pPr algn="just">
              <a:lnSpc>
                <a:spcPct val="150000"/>
              </a:lnSpc>
            </a:pPr>
            <a:r>
              <a:rPr lang="ne-NP" sz="2300" dirty="0">
                <a:cs typeface="Kalimati" pitchFamily="2"/>
              </a:rPr>
              <a:t>सन्दर्भ अवधिमा, कृषि कार्यबाट निस्केको डाँठ, जरा, ठुटालगायतका बालीको अवशेषलाई कृषक परिवारले जलाएको थियो वा थिएन सोधी यदि थियो भने सोलाई जनाउने कोड १ मा र थिएन भने कोड २ मा गोलो घेरा लगाउनुपर्छ </a:t>
            </a:r>
            <a:r>
              <a:rPr lang="ne-NP" sz="2300" dirty="0" smtClean="0">
                <a:cs typeface="Kalimati" pitchFamily="2"/>
              </a:rPr>
              <a:t>।</a:t>
            </a:r>
          </a:p>
          <a:p>
            <a:pPr algn="just">
              <a:lnSpc>
                <a:spcPct val="150000"/>
              </a:lnSpc>
            </a:pPr>
            <a:r>
              <a:rPr lang="ne-NP" sz="2300" dirty="0" smtClean="0">
                <a:cs typeface="Kalimati" pitchFamily="2"/>
              </a:rPr>
              <a:t>बालीनाली </a:t>
            </a:r>
            <a:r>
              <a:rPr lang="ne-NP" sz="2300" dirty="0">
                <a:cs typeface="Kalimati" pitchFamily="2"/>
              </a:rPr>
              <a:t>नलगाई पशुपन्छी मात्र पालेका कृषिचलनको हकमा लागु नहुनेको कोड ३ मा गोलोघेरा लगाउनु पर्दछ ।</a:t>
            </a:r>
            <a:endParaRPr lang="ne-NP" sz="2300" dirty="0">
              <a:cs typeface="Kalimati" pitchFamily="2"/>
            </a:endParaRPr>
          </a:p>
          <a:p>
            <a:pPr algn="just">
              <a:lnSpc>
                <a:spcPct val="150000"/>
              </a:lnSpc>
            </a:pPr>
            <a:r>
              <a:rPr lang="ne-NP" sz="2300" dirty="0" smtClean="0">
                <a:cs typeface="Kalimati" pitchFamily="2"/>
              </a:rPr>
              <a:t>यस </a:t>
            </a:r>
            <a:r>
              <a:rPr lang="ne-NP" sz="2300" dirty="0">
                <a:cs typeface="Kalimati" pitchFamily="2"/>
              </a:rPr>
              <a:t>प्रश्नमा कोड २ वा ३ मा गोलो घेरा लगाएको अवस्थामा प्रश्न ११.१२ नसोधी ११.१३ देखि सोध्दै जानुपर्छ ।</a:t>
            </a:r>
            <a:endParaRPr lang="en-US" sz="2300" dirty="0">
              <a:cs typeface="Kalimati" pitchFamily="2"/>
            </a:endParaRPr>
          </a:p>
        </p:txBody>
      </p:sp>
    </p:spTree>
    <p:extLst>
      <p:ext uri="{BB962C8B-B14F-4D97-AF65-F5344CB8AC3E}">
        <p14:creationId xmlns:p14="http://schemas.microsoft.com/office/powerpoint/2010/main" val="24999119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0800" y="838200"/>
            <a:ext cx="79248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685800" y="2967335"/>
            <a:ext cx="9296400" cy="1754326"/>
          </a:xfrm>
          <a:prstGeom prst="rect">
            <a:avLst/>
          </a:prstGeom>
          <a:ln w="38100">
            <a:solidFill>
              <a:schemeClr val="tx1">
                <a:lumMod val="50000"/>
                <a:lumOff val="50000"/>
              </a:schemeClr>
            </a:solidFill>
          </a:ln>
        </p:spPr>
        <p:txBody>
          <a:bodyPr wrap="square">
            <a:spAutoFit/>
          </a:bodyPr>
          <a:lstStyle/>
          <a:p>
            <a:pPr algn="just">
              <a:lnSpc>
                <a:spcPct val="150000"/>
              </a:lnSpc>
            </a:pPr>
            <a:r>
              <a:rPr lang="ne-NP" sz="2400" dirty="0">
                <a:cs typeface="Kalimati" pitchFamily="2"/>
              </a:rPr>
              <a:t>कृषक परिवारले </a:t>
            </a:r>
            <a:r>
              <a:rPr lang="ne-NP" sz="2400" dirty="0" smtClean="0">
                <a:cs typeface="Kalimati" pitchFamily="2"/>
              </a:rPr>
              <a:t>बाली </a:t>
            </a:r>
            <a:r>
              <a:rPr lang="ne-NP" sz="2400" dirty="0">
                <a:cs typeface="Kalimati" pitchFamily="2"/>
              </a:rPr>
              <a:t>अवशेषलाई जलाउने गरेको थियो भने कृषि चलनबाट निस्किएको जम्मा अवशेष मध्ये कति प्रतिशत जलाएको थियो सोधी दिइएको कोठामा लेख्नुपर्छ ।</a:t>
            </a:r>
            <a:endParaRPr lang="en-US" sz="2400" dirty="0">
              <a:cs typeface="Kalimati" pitchFamily="2"/>
            </a:endParaRPr>
          </a:p>
        </p:txBody>
      </p:sp>
      <p:sp>
        <p:nvSpPr>
          <p:cNvPr id="3" name="Oval 2"/>
          <p:cNvSpPr/>
          <p:nvPr/>
        </p:nvSpPr>
        <p:spPr>
          <a:xfrm>
            <a:off x="2133600" y="1493874"/>
            <a:ext cx="2438400"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48712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6F15528-21DE-4FAA-801E-634DDDAF4B2B}" type="slidenum">
              <a:rPr lang="en-US" smtClean="0"/>
              <a:pPr/>
              <a:t>3</a:t>
            </a:fld>
            <a:endParaRPr lang="en-US"/>
          </a:p>
        </p:txBody>
      </p:sp>
      <p:sp>
        <p:nvSpPr>
          <p:cNvPr id="7" name="Content Placeholder 6"/>
          <p:cNvSpPr>
            <a:spLocks noGrp="1"/>
          </p:cNvSpPr>
          <p:nvPr>
            <p:ph idx="1"/>
          </p:nvPr>
        </p:nvSpPr>
        <p:spPr>
          <a:xfrm>
            <a:off x="609600" y="914400"/>
            <a:ext cx="11201400" cy="5440363"/>
          </a:xfrm>
          <a:prstGeom prst="flowChartAlternateProcess">
            <a:avLst/>
          </a:prstGeom>
          <a:solidFill>
            <a:schemeClr val="bg1"/>
          </a:solidFill>
          <a:ln w="76200">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rtlCol="0" anchor="ctr">
            <a:normAutofit fontScale="70000" lnSpcReduction="20000"/>
          </a:bodyPr>
          <a:lstStyle/>
          <a:p>
            <a:pPr marL="0" indent="0" algn="just">
              <a:lnSpc>
                <a:spcPct val="150000"/>
              </a:lnSpc>
              <a:buNone/>
            </a:pPr>
            <a:endParaRPr lang="ne-NP" sz="2400" dirty="0" smtClean="0">
              <a:cs typeface="Kalimati" pitchFamily="2"/>
            </a:endParaRPr>
          </a:p>
          <a:p>
            <a:pPr marL="0" indent="0" algn="just">
              <a:lnSpc>
                <a:spcPct val="150000"/>
              </a:lnSpc>
              <a:buNone/>
            </a:pPr>
            <a:r>
              <a:rPr lang="ne-NP" sz="3400" b="1" dirty="0" smtClean="0">
                <a:cs typeface="Kalimati" pitchFamily="2"/>
              </a:rPr>
              <a:t>भाग </a:t>
            </a:r>
            <a:r>
              <a:rPr lang="ne-NP" sz="3400" b="1" dirty="0">
                <a:cs typeface="Kalimati" pitchFamily="2"/>
              </a:rPr>
              <a:t>१० </a:t>
            </a:r>
            <a:r>
              <a:rPr lang="ne-NP" sz="3400" b="1" dirty="0" smtClean="0">
                <a:cs typeface="Kalimati" pitchFamily="2"/>
              </a:rPr>
              <a:t> </a:t>
            </a:r>
            <a:r>
              <a:rPr lang="ne-NP" sz="3400" b="1" dirty="0">
                <a:cs typeface="Kalimati" pitchFamily="2"/>
              </a:rPr>
              <a:t>कृषि ऋण, बीमा र अनुदान</a:t>
            </a:r>
          </a:p>
          <a:p>
            <a:pPr algn="just">
              <a:lnSpc>
                <a:spcPct val="150000"/>
              </a:lnSpc>
              <a:buFont typeface="Wingdings" pitchFamily="2" charset="2"/>
              <a:buChar char="ü"/>
            </a:pPr>
            <a:r>
              <a:rPr lang="ne-NP" sz="3300" dirty="0">
                <a:cs typeface="Kalimati" pitchFamily="2"/>
              </a:rPr>
              <a:t>कृषक परिवारले पशुपन्छीपालन, माछापालन, मौरी तथा रेशमपालनका साथसाथै उन्नत बिउ, रासायनिक मल, कृषि औजार खरिद आदि गर्ने प्रयोजनका लागि कृषि ऋण </a:t>
            </a:r>
            <a:r>
              <a:rPr lang="ne-NP" sz="3300" dirty="0" smtClean="0">
                <a:cs typeface="Kalimati" pitchFamily="2"/>
              </a:rPr>
              <a:t>लिएको </a:t>
            </a:r>
            <a:r>
              <a:rPr lang="ne-NP" sz="3300" dirty="0">
                <a:cs typeface="Kalimati" pitchFamily="2"/>
              </a:rPr>
              <a:t>हुन सक्छ । </a:t>
            </a:r>
            <a:endParaRPr lang="ne-NP" sz="3300" dirty="0" smtClean="0">
              <a:cs typeface="Kalimati" pitchFamily="2"/>
            </a:endParaRPr>
          </a:p>
          <a:p>
            <a:pPr algn="just">
              <a:lnSpc>
                <a:spcPct val="150000"/>
              </a:lnSpc>
              <a:buFont typeface="Wingdings" pitchFamily="2" charset="2"/>
              <a:buChar char="ü"/>
            </a:pPr>
            <a:r>
              <a:rPr lang="ne-NP" sz="3300" dirty="0" smtClean="0">
                <a:cs typeface="Kalimati" pitchFamily="2"/>
              </a:rPr>
              <a:t>कृषि </a:t>
            </a:r>
            <a:r>
              <a:rPr lang="ne-NP" sz="3300" dirty="0">
                <a:cs typeface="Kalimati" pitchFamily="2"/>
              </a:rPr>
              <a:t>ऋणसम्बन्धी प्रश्नमा कृषकले लिएको ऋण तिर्न बाँकी छ÷छैन, ऋणको स्रोत तथा ऋण वा थप ऋणको आवश्यकता र प्रयोजनसम्बन्धी जानकारी लिन खोजिएको छ । </a:t>
            </a:r>
          </a:p>
          <a:p>
            <a:pPr algn="just">
              <a:lnSpc>
                <a:spcPct val="150000"/>
              </a:lnSpc>
              <a:buFont typeface="Wingdings" pitchFamily="2" charset="2"/>
              <a:buChar char="ü"/>
            </a:pPr>
            <a:r>
              <a:rPr lang="ne-NP" sz="3300" dirty="0">
                <a:cs typeface="Kalimati" pitchFamily="2"/>
              </a:rPr>
              <a:t>यसै गरी कृषक परिवारले कृषि क्रियाकलापकोलागि गरेको बीमा तथा प्राप्त गरेको अनुदान र सोको प्रयोजनसमेत यस भागमा लिन खोजिएको छ ।</a:t>
            </a:r>
          </a:p>
          <a:p>
            <a:pPr algn="just">
              <a:buFont typeface="Wingdings" pitchFamily="2" charset="2"/>
              <a:buChar char="ü"/>
            </a:pPr>
            <a:endParaRPr lang="ne-NP" sz="2800" b="1" i="1" dirty="0">
              <a:ln>
                <a:solidFill>
                  <a:srgbClr val="FFFF00"/>
                </a:solidFill>
              </a:ln>
              <a:solidFill>
                <a:schemeClr val="tx1"/>
              </a:solidFill>
              <a:latin typeface="Preeti" pitchFamily="2" charset="0"/>
            </a:endParaRPr>
          </a:p>
          <a:p>
            <a:pPr marL="0" indent="0" algn="just">
              <a:buNone/>
            </a:pPr>
            <a:endParaRPr lang="en-US" sz="2800" b="1" i="1" dirty="0">
              <a:ln>
                <a:solidFill>
                  <a:srgbClr val="FFFF00"/>
                </a:solidFill>
              </a:ln>
              <a:solidFill>
                <a:schemeClr val="tx1"/>
              </a:solidFill>
              <a:latin typeface="Preeti" pitchFamily="2" charset="0"/>
            </a:endParaRPr>
          </a:p>
        </p:txBody>
      </p:sp>
    </p:spTree>
    <p:extLst>
      <p:ext uri="{BB962C8B-B14F-4D97-AF65-F5344CB8AC3E}">
        <p14:creationId xmlns:p14="http://schemas.microsoft.com/office/powerpoint/2010/main" val="3597386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685800"/>
            <a:ext cx="11684000" cy="2578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52400" y="3340106"/>
            <a:ext cx="11887200" cy="3477875"/>
          </a:xfrm>
          <a:prstGeom prst="rect">
            <a:avLst/>
          </a:prstGeom>
          <a:ln w="38100">
            <a:solidFill>
              <a:schemeClr val="tx1">
                <a:lumMod val="50000"/>
                <a:lumOff val="50000"/>
              </a:schemeClr>
            </a:solidFill>
          </a:ln>
        </p:spPr>
        <p:txBody>
          <a:bodyPr wrap="square">
            <a:spAutoFit/>
          </a:bodyPr>
          <a:lstStyle/>
          <a:p>
            <a:pPr marL="342900" indent="-342900" algn="just">
              <a:lnSpc>
                <a:spcPct val="150000"/>
              </a:lnSpc>
              <a:buFont typeface="Wingdings" pitchFamily="2" charset="2"/>
              <a:buChar char="ü"/>
            </a:pPr>
            <a:r>
              <a:rPr lang="ne-NP" sz="2200" dirty="0">
                <a:cs typeface="Kalimati" pitchFamily="2"/>
              </a:rPr>
              <a:t>कृषि चलनबाट निस्किएको पात पतिङ्गर लहरा, डाँठलगायतका कृषि अवशेष र रासायनिक मल, बिउबिजन, किटनाशक विषादीका बोरा, प्याकेट, बोतल तथा बट्टालगायतका फोहरको व्यवस्थापन जलाएर, गाडेर, फोहोर व्यवस्थापकलाई पठाएर, कम्पोष्ट मल बनाएर, अन्य इन्धनको रूपमा प्रयोग गरेर, अन्य तरिकाले व्यवस्थापन गरेर वा कुनै पनि तरिकाले व्यवस्थापन नगरिएको पनि हुन सक्छ </a:t>
            </a:r>
            <a:r>
              <a:rPr lang="ne-NP" sz="2200" dirty="0" smtClean="0">
                <a:cs typeface="Kalimati" pitchFamily="2"/>
              </a:rPr>
              <a:t>।</a:t>
            </a:r>
            <a:endParaRPr lang="en-US" sz="2200" dirty="0" smtClean="0">
              <a:cs typeface="Kalimati" pitchFamily="2"/>
            </a:endParaRPr>
          </a:p>
          <a:p>
            <a:pPr marL="342900" indent="-342900" algn="just">
              <a:lnSpc>
                <a:spcPct val="150000"/>
              </a:lnSpc>
              <a:buFont typeface="Wingdings" pitchFamily="2" charset="2"/>
              <a:buChar char="ü"/>
            </a:pPr>
            <a:r>
              <a:rPr lang="ne-NP" sz="2200" dirty="0" smtClean="0">
                <a:cs typeface="Kalimati" pitchFamily="2"/>
              </a:rPr>
              <a:t>सन्दर्भ </a:t>
            </a:r>
            <a:r>
              <a:rPr lang="ne-NP" sz="2200" dirty="0">
                <a:cs typeface="Kalimati" pitchFamily="2"/>
              </a:rPr>
              <a:t>अवधिमा यसरी निस्किएको कृषि अवशेष र फोहोरलाई कृषक परिवारले कसरी व्यवस्थापन गरेको थियो सोधी उपयुक्त कोडहरुमा गोलो घेरा लगाउनुपर्छ ।</a:t>
            </a:r>
          </a:p>
          <a:p>
            <a:endParaRPr lang="ne-NP" sz="2200" dirty="0"/>
          </a:p>
        </p:txBody>
      </p:sp>
    </p:spTree>
    <p:extLst>
      <p:ext uri="{BB962C8B-B14F-4D97-AF65-F5344CB8AC3E}">
        <p14:creationId xmlns:p14="http://schemas.microsoft.com/office/powerpoint/2010/main" val="27411425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701632"/>
            <a:ext cx="6629400" cy="1323439"/>
          </a:xfrm>
          <a:prstGeom prst="rect">
            <a:avLst/>
          </a:prstGeom>
        </p:spPr>
        <p:txBody>
          <a:bodyPr wrap="square">
            <a:spAutoFit/>
          </a:bodyPr>
          <a:lstStyle/>
          <a:p>
            <a:pPr algn="ctr"/>
            <a:r>
              <a:rPr lang="ne-NP" sz="8000" b="1" dirty="0">
                <a:solidFill>
                  <a:srgbClr val="142DAC"/>
                </a:solidFill>
                <a:latin typeface="Kokila" panose="020B0604020202020204" pitchFamily="34" charset="0"/>
                <a:cs typeface="Kokila" panose="020B0604020202020204" pitchFamily="34" charset="0"/>
              </a:rPr>
              <a:t>छलफल तथा प्रश्नोत्तर</a:t>
            </a:r>
            <a:endParaRPr lang="en-US" sz="8000" b="1" dirty="0">
              <a:solidFill>
                <a:srgbClr val="142DAC"/>
              </a:solidFill>
              <a:latin typeface="Kokila" panose="020B0604020202020204" pitchFamily="34" charset="0"/>
              <a:cs typeface="Kokila" panose="020B0604020202020204" pitchFamily="34" charset="0"/>
            </a:endParaRPr>
          </a:p>
        </p:txBody>
      </p:sp>
      <p:sp>
        <p:nvSpPr>
          <p:cNvPr id="2" name="Slide Number Placeholder 1"/>
          <p:cNvSpPr>
            <a:spLocks noGrp="1"/>
          </p:cNvSpPr>
          <p:nvPr>
            <p:ph type="sldNum" sz="quarter" idx="12"/>
          </p:nvPr>
        </p:nvSpPr>
        <p:spPr>
          <a:xfrm>
            <a:off x="11525694" y="6411433"/>
            <a:ext cx="616274" cy="405579"/>
          </a:xfrm>
        </p:spPr>
        <p:txBody>
          <a:bodyPr/>
          <a:lstStyle/>
          <a:p>
            <a:pPr algn="ctr"/>
            <a:fld id="{26402401-4522-4C0F-A737-197EB07E49FF}" type="slidenum">
              <a:rPr lang="en-US" sz="1800">
                <a:latin typeface="Fontasy Himali" panose="04020500000000000000" pitchFamily="82" charset="0"/>
                <a:cs typeface="+mn-cs"/>
              </a:rPr>
              <a:pPr algn="ctr"/>
              <a:t>31</a:t>
            </a:fld>
            <a:endParaRPr lang="en-US" sz="1800" dirty="0">
              <a:latin typeface="Fontasy Himali" panose="04020500000000000000" pitchFamily="82" charset="0"/>
              <a:cs typeface="+mn-cs"/>
            </a:endParaRPr>
          </a:p>
        </p:txBody>
      </p:sp>
      <p:pic>
        <p:nvPicPr>
          <p:cNvPr id="6" name="Picture 2" descr="These mistakes can ruin your chances at group discussions | TJinsite">
            <a:extLst>
              <a:ext uri="{FF2B5EF4-FFF2-40B4-BE49-F238E27FC236}">
                <a16:creationId xmlns:a16="http://schemas.microsoft.com/office/drawing/2014/main" xmlns="" id="{2BCE8F1F-0906-4CC4-BEC1-2BBEFB40339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49870" y="2775103"/>
            <a:ext cx="5985188" cy="348917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tay smart in GROUP DISCUSSION | Sri Sharda Group of Institutions | Best  MBA BBA BCA College in Lucknow">
            <a:extLst>
              <a:ext uri="{FF2B5EF4-FFF2-40B4-BE49-F238E27FC236}">
                <a16:creationId xmlns:a16="http://schemas.microsoft.com/office/drawing/2014/main" xmlns="" id="{4152F302-23F6-433F-B5ED-B2909E2EEA5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4279" y="2777652"/>
            <a:ext cx="5521252" cy="3475421"/>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Rounded Corners 7">
            <a:extLst>
              <a:ext uri="{FF2B5EF4-FFF2-40B4-BE49-F238E27FC236}">
                <a16:creationId xmlns:a16="http://schemas.microsoft.com/office/drawing/2014/main" xmlns="" id="{BCDB3D78-BB87-40A8-B040-338296628C75}"/>
              </a:ext>
            </a:extLst>
          </p:cNvPr>
          <p:cNvSpPr/>
          <p:nvPr/>
        </p:nvSpPr>
        <p:spPr>
          <a:xfrm>
            <a:off x="7247272" y="846629"/>
            <a:ext cx="4397269" cy="1946195"/>
          </a:xfrm>
          <a:prstGeom prst="roundRect">
            <a:avLst>
              <a:gd name="adj" fmla="val 10000"/>
            </a:avLst>
          </a:prstGeom>
          <a:blipFill>
            <a:blip r:embed="rId4">
              <a:extLst>
                <a:ext uri="{28A0092B-C50C-407E-A947-70E740481C1C}">
                  <a14:useLocalDpi xmlns:a14="http://schemas.microsoft.com/office/drawing/2010/main" val="0"/>
                </a:ext>
              </a:extLst>
            </a:blip>
            <a:srcRect/>
            <a:stretch>
              <a:fillRect l="-36092" t="-76999" r="-39126" b="-76999"/>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4529954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133600"/>
            <a:ext cx="11430000" cy="3276600"/>
          </a:xfrm>
          <a:noFill/>
          <a:ln>
            <a:noFill/>
          </a:ln>
          <a:effectLst/>
        </p:spPr>
        <p:txBody>
          <a:bodyPr>
            <a:noAutofit/>
          </a:bodyPr>
          <a:lstStyle/>
          <a:p>
            <a:pPr marL="0" indent="0" algn="ctr">
              <a:lnSpc>
                <a:spcPct val="150000"/>
              </a:lnSpc>
              <a:buNone/>
            </a:pPr>
            <a:r>
              <a:rPr lang="ne-NP" sz="5400" dirty="0" smtClean="0">
                <a:solidFill>
                  <a:srgbClr val="7030A0"/>
                </a:solidFill>
                <a:cs typeface="Kalimati" pitchFamily="2"/>
              </a:rPr>
              <a:t>धन्यवाद</a:t>
            </a:r>
            <a:r>
              <a:rPr lang="en-US" sz="5400" dirty="0" smtClean="0">
                <a:solidFill>
                  <a:srgbClr val="7030A0"/>
                </a:solidFill>
                <a:cs typeface="Kalimati" pitchFamily="2"/>
              </a:rPr>
              <a:t>!</a:t>
            </a:r>
            <a:endParaRPr lang="en-US" sz="16600" dirty="0">
              <a:solidFill>
                <a:srgbClr val="7030A0"/>
              </a:solidFill>
            </a:endParaRPr>
          </a:p>
          <a:p>
            <a:pPr marL="0" indent="0" algn="ctr">
              <a:lnSpc>
                <a:spcPct val="150000"/>
              </a:lnSpc>
              <a:spcAft>
                <a:spcPts val="600"/>
              </a:spcAft>
              <a:buNone/>
            </a:pPr>
            <a:endParaRPr lang="en-US" sz="16600" dirty="0"/>
          </a:p>
          <a:p>
            <a:pPr marL="0" indent="0" algn="ctr">
              <a:buNone/>
            </a:pPr>
            <a:endParaRPr lang="en-US" sz="16600" dirty="0"/>
          </a:p>
        </p:txBody>
      </p:sp>
      <p:sp>
        <p:nvSpPr>
          <p:cNvPr id="5" name="Slide Number Placeholder 19">
            <a:extLst>
              <a:ext uri="{FF2B5EF4-FFF2-40B4-BE49-F238E27FC236}">
                <a16:creationId xmlns:a16="http://schemas.microsoft.com/office/drawing/2014/main" xmlns="" id="{C906ED90-6D25-4193-A357-B4540218F121}"/>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32</a:t>
            </a:fld>
            <a:endParaRPr lang="en-US" dirty="0">
              <a:latin typeface="Fontasy Himali" panose="04020500000000000000" pitchFamily="82" charset="0"/>
            </a:endParaRPr>
          </a:p>
        </p:txBody>
      </p:sp>
      <p:sp>
        <p:nvSpPr>
          <p:cNvPr id="8" name="Text Placeholder 1">
            <a:extLst>
              <a:ext uri="{FF2B5EF4-FFF2-40B4-BE49-F238E27FC236}">
                <a16:creationId xmlns:a16="http://schemas.microsoft.com/office/drawing/2014/main" xmlns="" id="{9ADCC6DE-9B41-49CF-910E-1D1E23867D31}"/>
              </a:ext>
            </a:extLst>
          </p:cNvPr>
          <p:cNvSpPr txBox="1">
            <a:spLocks/>
          </p:cNvSpPr>
          <p:nvPr/>
        </p:nvSpPr>
        <p:spPr>
          <a:xfrm>
            <a:off x="609600" y="813116"/>
            <a:ext cx="11049000" cy="787084"/>
          </a:xfrm>
          <a:prstGeom prst="rect">
            <a:avLst/>
          </a:prstGeom>
        </p:spPr>
        <p:txBody>
          <a:bodyP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None/>
            </a:pPr>
            <a:r>
              <a:rPr lang="ne-NP" sz="2400" b="1" dirty="0">
                <a:solidFill>
                  <a:srgbClr val="0070C0"/>
                </a:solidFill>
                <a:cs typeface="Kalimati" pitchFamily="2"/>
              </a:rPr>
              <a:t>विस्तृत जानकारीका लागि गणना पुस्तिकाको पेज ८</a:t>
            </a:r>
            <a:r>
              <a:rPr lang="ne-NP" sz="2400" b="1" dirty="0" smtClean="0">
                <a:solidFill>
                  <a:srgbClr val="0070C0"/>
                </a:solidFill>
                <a:cs typeface="Kalimati" pitchFamily="2"/>
              </a:rPr>
              <a:t>६ देखि ९३ सम्म </a:t>
            </a:r>
            <a:r>
              <a:rPr lang="ne-NP" sz="2400" b="1" dirty="0">
                <a:solidFill>
                  <a:srgbClr val="0070C0"/>
                </a:solidFill>
                <a:cs typeface="Kalimati" pitchFamily="2"/>
              </a:rPr>
              <a:t>अध्ययन गर्नुहोस् </a:t>
            </a:r>
          </a:p>
        </p:txBody>
      </p:sp>
    </p:spTree>
    <p:extLst>
      <p:ext uri="{BB962C8B-B14F-4D97-AF65-F5344CB8AC3E}">
        <p14:creationId xmlns:p14="http://schemas.microsoft.com/office/powerpoint/2010/main" val="10245807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760228"/>
            <a:ext cx="7349067"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ular Callout 6"/>
          <p:cNvSpPr/>
          <p:nvPr/>
        </p:nvSpPr>
        <p:spPr>
          <a:xfrm>
            <a:off x="203200" y="3124200"/>
            <a:ext cx="11176000" cy="3276600"/>
          </a:xfrm>
          <a:prstGeom prst="wedgeRectCallout">
            <a:avLst>
              <a:gd name="adj1" fmla="val -22107"/>
              <a:gd name="adj2" fmla="val -59411"/>
            </a:avLst>
          </a:prstGeom>
          <a:ln>
            <a:solidFill>
              <a:schemeClr val="tx1">
                <a:lumMod val="50000"/>
                <a:lumOff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marL="342900" indent="-342900" algn="just">
              <a:lnSpc>
                <a:spcPct val="150000"/>
              </a:lnSpc>
              <a:buFont typeface="Wingdings" pitchFamily="2" charset="2"/>
              <a:buChar char="ü"/>
            </a:pPr>
            <a:r>
              <a:rPr lang="ne-NP" sz="2400" dirty="0">
                <a:latin typeface="Preeti" pitchFamily="2" charset="0"/>
                <a:cs typeface="Kalimati" pitchFamily="2"/>
              </a:rPr>
              <a:t>कृषक परिवारले कृषि कार्यको लागि ऋण लिएको भए कोड १ मा गोलो घेरा लगाई प्रश्न नं. १०.२ सोध्दै जानुपर्छ । </a:t>
            </a:r>
          </a:p>
          <a:p>
            <a:pPr marL="342900" indent="-342900" algn="just">
              <a:lnSpc>
                <a:spcPct val="150000"/>
              </a:lnSpc>
              <a:buFont typeface="Wingdings" pitchFamily="2" charset="2"/>
              <a:buChar char="ü"/>
            </a:pPr>
            <a:r>
              <a:rPr lang="ne-NP" sz="2400" dirty="0">
                <a:latin typeface="Preeti" pitchFamily="2" charset="0"/>
                <a:cs typeface="Kalimati" pitchFamily="2"/>
              </a:rPr>
              <a:t>ऋण नलिएको भए कोड २ मा गोलो घेरा लगाई प्रश्न नं. १०.३ देखि सोध्दै जानुपर्छ । </a:t>
            </a:r>
          </a:p>
          <a:p>
            <a:pPr marL="342900" indent="-342900" algn="just">
              <a:lnSpc>
                <a:spcPct val="150000"/>
              </a:lnSpc>
              <a:buFont typeface="Wingdings" pitchFamily="2" charset="2"/>
              <a:buChar char="ü"/>
            </a:pPr>
            <a:r>
              <a:rPr lang="ne-NP" sz="2400" dirty="0">
                <a:latin typeface="Preeti" pitchFamily="2" charset="0"/>
                <a:cs typeface="Kalimati" pitchFamily="2"/>
              </a:rPr>
              <a:t>गणनाको दिनमा मुख्य कृषकले ऋण तिर्न बाँकी भए मात्र </a:t>
            </a:r>
            <a:r>
              <a:rPr lang="ne-NP" sz="2400" dirty="0" smtClean="0">
                <a:latin typeface="Preeti" pitchFamily="2" charset="0"/>
                <a:cs typeface="Kalimati" pitchFamily="2"/>
              </a:rPr>
              <a:t>यहाँ </a:t>
            </a:r>
            <a:r>
              <a:rPr lang="ne-NP" sz="2400" dirty="0">
                <a:latin typeface="Preeti" pitchFamily="2" charset="0"/>
                <a:cs typeface="Kalimati" pitchFamily="2"/>
              </a:rPr>
              <a:t>ऋण लिएको </a:t>
            </a:r>
            <a:r>
              <a:rPr lang="ne-NP" sz="2400" dirty="0" smtClean="0">
                <a:latin typeface="Preeti" pitchFamily="2" charset="0"/>
                <a:cs typeface="Kalimati" pitchFamily="2"/>
              </a:rPr>
              <a:t>मानिन्छ।</a:t>
            </a:r>
            <a:endParaRPr lang="en-US" sz="2400" dirty="0" smtClean="0">
              <a:latin typeface="Preeti" pitchFamily="2" charset="0"/>
              <a:cs typeface="Kalimati" pitchFamily="2"/>
            </a:endParaRPr>
          </a:p>
          <a:p>
            <a:pPr marL="342900" indent="-342900" algn="just">
              <a:lnSpc>
                <a:spcPct val="150000"/>
              </a:lnSpc>
              <a:buFont typeface="Wingdings" pitchFamily="2" charset="2"/>
              <a:buChar char="ü"/>
            </a:pPr>
            <a:r>
              <a:rPr lang="ne-NP" sz="2400" dirty="0" smtClean="0">
                <a:latin typeface="Preeti" pitchFamily="2" charset="0"/>
                <a:cs typeface="Kalimati" pitchFamily="2"/>
              </a:rPr>
              <a:t>गणनाको </a:t>
            </a:r>
            <a:r>
              <a:rPr lang="ne-NP" sz="2400" dirty="0">
                <a:latin typeface="Preeti" pitchFamily="2" charset="0"/>
                <a:cs typeface="Kalimati" pitchFamily="2"/>
              </a:rPr>
              <a:t>दिनअगावै ऋण तिरी सकेको भए ऋण लिएको मानिँदैन र त्यस्ता कृषकहरूलाई प्रश्न नं. १०.३ देखि सोध्दै जानुपर्छ ।</a:t>
            </a:r>
            <a:endParaRPr lang="en-US" sz="2400" dirty="0">
              <a:latin typeface="Preeti" pitchFamily="2" charset="0"/>
              <a:cs typeface="Kalimati" pitchFamily="2"/>
            </a:endParaRPr>
          </a:p>
        </p:txBody>
      </p:sp>
    </p:spTree>
    <p:extLst>
      <p:ext uri="{BB962C8B-B14F-4D97-AF65-F5344CB8AC3E}">
        <p14:creationId xmlns:p14="http://schemas.microsoft.com/office/powerpoint/2010/main" val="3784500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dirty="0" smtClean="0"/>
              <a:t>S21-</a:t>
            </a:r>
            <a:fld id="{B6F15528-21DE-4FAA-801E-634DDDAF4B2B}" type="slidenum">
              <a:rPr lang="en-US" smtClean="0"/>
              <a:pPr/>
              <a:t>5</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7600" y="838200"/>
            <a:ext cx="101600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Flowchart: Alternate Process 8"/>
          <p:cNvSpPr/>
          <p:nvPr/>
        </p:nvSpPr>
        <p:spPr>
          <a:xfrm>
            <a:off x="304800" y="2895600"/>
            <a:ext cx="11887200" cy="3793259"/>
          </a:xfrm>
          <a:prstGeom prst="flowChartAlternateProcess">
            <a:avLst/>
          </a:prstGeom>
          <a:noFill/>
          <a:ln w="76200">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marL="457200" indent="-457200" algn="just">
              <a:lnSpc>
                <a:spcPct val="150000"/>
              </a:lnSpc>
              <a:buFont typeface="Wingdings" pitchFamily="2" charset="2"/>
              <a:buChar char="ü"/>
            </a:pPr>
            <a:r>
              <a:rPr lang="ne-NP" sz="2400" dirty="0">
                <a:solidFill>
                  <a:schemeClr val="tx1"/>
                </a:solidFill>
                <a:latin typeface="Preeti" pitchFamily="2" charset="0"/>
                <a:cs typeface="Kalimati" pitchFamily="2"/>
              </a:rPr>
              <a:t>कृषकले कृषि ऋण कहाँकहाँबाट लिएको हो सोधी उपयुक्त कोडहरूमा गोलो घेरा लगाउनुपर्छ । </a:t>
            </a:r>
          </a:p>
          <a:p>
            <a:pPr marL="457200" indent="-457200" algn="just">
              <a:lnSpc>
                <a:spcPct val="150000"/>
              </a:lnSpc>
              <a:buFont typeface="Wingdings" pitchFamily="2" charset="2"/>
              <a:buChar char="ü"/>
            </a:pPr>
            <a:r>
              <a:rPr lang="ne-NP" sz="2400" dirty="0">
                <a:solidFill>
                  <a:schemeClr val="tx1"/>
                </a:solidFill>
                <a:latin typeface="Preeti" pitchFamily="2" charset="0"/>
                <a:cs typeface="Kalimati" pitchFamily="2"/>
              </a:rPr>
              <a:t>बचत तथा ऋण सहकारी संस्थाबाट लिएको भए कोड १ मा, वाणिज्य बैंकबाट लिएको भए कोड २ मा, विकास बैंकबाट लिएको भए कोड ३ मा, फाइनान्स÷लघुवित्त कम्पनीबाट भए कोड ४ मा, कृषक समूहबाट भए कोड ५ मा, महिला समूहबाट भए कोड ६ मा, आफन्त÷इष्टमित्रबाट भए कोड ७ मा, टे«डर्स÷व्यवसायीबाट भए कोड ८ र साहु महाजनबाट भए कोड ९ मा गोलो घेरा लगाउनुपर्छ । </a:t>
            </a:r>
            <a:endParaRPr lang="en-US" sz="2400" dirty="0">
              <a:solidFill>
                <a:schemeClr val="tx1"/>
              </a:solidFill>
              <a:latin typeface="Preeti" pitchFamily="2" charset="0"/>
              <a:cs typeface="Kalimati" pitchFamily="2"/>
            </a:endParaRPr>
          </a:p>
        </p:txBody>
      </p:sp>
    </p:spTree>
    <p:extLst>
      <p:ext uri="{BB962C8B-B14F-4D97-AF65-F5344CB8AC3E}">
        <p14:creationId xmlns:p14="http://schemas.microsoft.com/office/powerpoint/2010/main" val="2745859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7600" y="838200"/>
            <a:ext cx="10160000" cy="221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Flowchart: Alternate Process 9"/>
          <p:cNvSpPr/>
          <p:nvPr/>
        </p:nvSpPr>
        <p:spPr>
          <a:xfrm>
            <a:off x="381000" y="3302295"/>
            <a:ext cx="11557000" cy="3429000"/>
          </a:xfrm>
          <a:prstGeom prst="flowChartAlternateProcess">
            <a:avLst/>
          </a:prstGeom>
          <a:noFill/>
          <a:ln w="76200">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marL="457200" indent="-457200" algn="just">
              <a:lnSpc>
                <a:spcPct val="150000"/>
              </a:lnSpc>
              <a:buFont typeface="Wingdings" pitchFamily="2" charset="2"/>
              <a:buChar char="ü"/>
            </a:pPr>
            <a:endParaRPr lang="en-US" sz="2400" dirty="0" smtClean="0">
              <a:solidFill>
                <a:schemeClr val="tx1"/>
              </a:solidFill>
              <a:latin typeface="Preeti" pitchFamily="2" charset="0"/>
              <a:cs typeface="Kalimati" pitchFamily="2"/>
            </a:endParaRPr>
          </a:p>
          <a:p>
            <a:pPr marL="457200" indent="-457200" algn="just">
              <a:lnSpc>
                <a:spcPct val="150000"/>
              </a:lnSpc>
              <a:buFont typeface="Wingdings" pitchFamily="2" charset="2"/>
              <a:buChar char="ü"/>
            </a:pPr>
            <a:r>
              <a:rPr lang="ne-NP" sz="2400" dirty="0" smtClean="0">
                <a:solidFill>
                  <a:schemeClr val="tx1"/>
                </a:solidFill>
                <a:latin typeface="Preeti" pitchFamily="2" charset="0"/>
                <a:cs typeface="Kalimati" pitchFamily="2"/>
              </a:rPr>
              <a:t>यी </a:t>
            </a:r>
            <a:r>
              <a:rPr lang="ne-NP" sz="2400" dirty="0">
                <a:solidFill>
                  <a:schemeClr val="tx1"/>
                </a:solidFill>
                <a:latin typeface="Preeti" pitchFamily="2" charset="0"/>
                <a:cs typeface="Kalimati" pitchFamily="2"/>
              </a:rPr>
              <a:t>बाहेक अन्य </a:t>
            </a:r>
            <a:r>
              <a:rPr lang="ne-NP" sz="2400" dirty="0" smtClean="0">
                <a:solidFill>
                  <a:schemeClr val="tx1"/>
                </a:solidFill>
                <a:latin typeface="Preeti" pitchFamily="2" charset="0"/>
                <a:cs typeface="Kalimati" pitchFamily="2"/>
              </a:rPr>
              <a:t>कुनै </a:t>
            </a:r>
            <a:r>
              <a:rPr lang="ne-NP" sz="2400" dirty="0">
                <a:solidFill>
                  <a:schemeClr val="tx1"/>
                </a:solidFill>
                <a:latin typeface="Preeti" pitchFamily="2" charset="0"/>
                <a:cs typeface="Kalimati" pitchFamily="2"/>
              </a:rPr>
              <a:t>स्रोतबाट लिएको भए कोड १० मा गोलो घेरा लगाएर स्रोतको नाम पनि लेख्नुपर्छ । </a:t>
            </a:r>
          </a:p>
          <a:p>
            <a:pPr marL="457200" indent="-457200" algn="just">
              <a:lnSpc>
                <a:spcPct val="150000"/>
              </a:lnSpc>
              <a:buFont typeface="Wingdings" pitchFamily="2" charset="2"/>
              <a:buChar char="ü"/>
            </a:pPr>
            <a:r>
              <a:rPr lang="ne-NP" sz="2400" dirty="0">
                <a:solidFill>
                  <a:schemeClr val="tx1"/>
                </a:solidFill>
                <a:latin typeface="Preeti" pitchFamily="2" charset="0"/>
                <a:cs typeface="Kalimati" pitchFamily="2"/>
              </a:rPr>
              <a:t>यहाँ वाणिज्य बैंकअन्तर्गत नेपाल बैंक लिमिटेड, राष्ट्रिय वाणिज्य बैंकलगायत राष्ट्र बैकको मापदण्डअनुसार क वर्गका सबै बैंकहरू पर्छन् </a:t>
            </a:r>
            <a:r>
              <a:rPr lang="ne-NP" sz="2400" dirty="0" smtClean="0">
                <a:solidFill>
                  <a:schemeClr val="tx1"/>
                </a:solidFill>
                <a:latin typeface="Preeti" pitchFamily="2" charset="0"/>
                <a:cs typeface="Kalimati" pitchFamily="2"/>
              </a:rPr>
              <a:t>।</a:t>
            </a:r>
            <a:endParaRPr lang="en-US" sz="2400" dirty="0" smtClean="0">
              <a:solidFill>
                <a:schemeClr val="tx1"/>
              </a:solidFill>
              <a:latin typeface="Preeti" pitchFamily="2" charset="0"/>
              <a:cs typeface="Kalimati" pitchFamily="2"/>
            </a:endParaRPr>
          </a:p>
          <a:p>
            <a:pPr marL="457200" indent="-457200" algn="just">
              <a:lnSpc>
                <a:spcPct val="150000"/>
              </a:lnSpc>
              <a:buFont typeface="Wingdings" pitchFamily="2" charset="2"/>
              <a:buChar char="ü"/>
            </a:pPr>
            <a:r>
              <a:rPr lang="ne-NP" sz="2400" dirty="0">
                <a:solidFill>
                  <a:schemeClr val="tx1"/>
                </a:solidFill>
                <a:latin typeface="Preeti" pitchFamily="2" charset="0"/>
                <a:cs typeface="Kalimati" pitchFamily="2"/>
              </a:rPr>
              <a:t>एउटा भन्दा बढी स्रोतबाट ऋण लिएर तिर्न बाँकी रहेछ भने कुन कुन स्रोतबाट लिएको हो लिएको स्रोतहरुमा गोलो घेरा लगाउनुपर्दछ ।</a:t>
            </a:r>
          </a:p>
          <a:p>
            <a:pPr marL="457200" indent="-457200" algn="just">
              <a:lnSpc>
                <a:spcPct val="150000"/>
              </a:lnSpc>
              <a:buFont typeface="Wingdings" pitchFamily="2" charset="2"/>
              <a:buChar char="ü"/>
            </a:pPr>
            <a:endParaRPr lang="en-US" sz="2400" dirty="0">
              <a:solidFill>
                <a:schemeClr val="tx1"/>
              </a:solidFill>
              <a:latin typeface="Preeti" pitchFamily="2" charset="0"/>
              <a:cs typeface="Kalimati" pitchFamily="2"/>
            </a:endParaRPr>
          </a:p>
        </p:txBody>
      </p:sp>
    </p:spTree>
    <p:extLst>
      <p:ext uri="{BB962C8B-B14F-4D97-AF65-F5344CB8AC3E}">
        <p14:creationId xmlns:p14="http://schemas.microsoft.com/office/powerpoint/2010/main" val="2914440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838200"/>
            <a:ext cx="92202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ounded Rectangle 8"/>
          <p:cNvSpPr/>
          <p:nvPr/>
        </p:nvSpPr>
        <p:spPr>
          <a:xfrm>
            <a:off x="304800" y="3048000"/>
            <a:ext cx="11582400" cy="3581400"/>
          </a:xfrm>
          <a:prstGeom prst="roundRect">
            <a:avLst/>
          </a:prstGeom>
          <a:noFill/>
          <a:ln w="76200">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marL="457200" indent="-457200" algn="just">
              <a:lnSpc>
                <a:spcPct val="150000"/>
              </a:lnSpc>
              <a:buFont typeface="Wingdings" pitchFamily="2" charset="2"/>
              <a:buChar char="ü"/>
            </a:pPr>
            <a:r>
              <a:rPr lang="ne-NP" sz="2200" dirty="0">
                <a:solidFill>
                  <a:schemeClr val="tx1"/>
                </a:solidFill>
                <a:latin typeface="Preeti" pitchFamily="2" charset="0"/>
                <a:cs typeface="Kalimati" pitchFamily="2"/>
              </a:rPr>
              <a:t>कृषिकार्यको लागि ऋण÷थप ऋणको आवश्यकता छ÷छैन सोधी उपयुक्त कोडमा गोलोघेरा लगाउनु पर्दछ । </a:t>
            </a:r>
          </a:p>
          <a:p>
            <a:pPr marL="457200" indent="-457200" algn="just">
              <a:lnSpc>
                <a:spcPct val="150000"/>
              </a:lnSpc>
              <a:buFont typeface="Wingdings" pitchFamily="2" charset="2"/>
              <a:buChar char="ü"/>
            </a:pPr>
            <a:r>
              <a:rPr lang="ne-NP" sz="2200" dirty="0">
                <a:solidFill>
                  <a:schemeClr val="tx1"/>
                </a:solidFill>
                <a:latin typeface="Preeti" pitchFamily="2" charset="0"/>
                <a:cs typeface="Kalimati" pitchFamily="2"/>
              </a:rPr>
              <a:t>यो प्रश्नमा कृषि ऋण नलिएकालाई ऋणको आवश्यकता र ऋण पहिले नै लिएर तिर्न बाँकी भएकालाई थप ऋणको आवश्यकता छ÷छैन सोध्नुपर्दछ । </a:t>
            </a:r>
          </a:p>
          <a:p>
            <a:pPr marL="457200" indent="-457200" algn="just">
              <a:lnSpc>
                <a:spcPct val="150000"/>
              </a:lnSpc>
              <a:buFont typeface="Wingdings" pitchFamily="2" charset="2"/>
              <a:buChar char="ü"/>
            </a:pPr>
            <a:r>
              <a:rPr lang="ne-NP" sz="2200" dirty="0">
                <a:solidFill>
                  <a:schemeClr val="tx1"/>
                </a:solidFill>
                <a:latin typeface="Preeti" pitchFamily="2" charset="0"/>
                <a:cs typeface="Kalimati" pitchFamily="2"/>
              </a:rPr>
              <a:t>यदि यस्तो ऋण वा थप ऋणको आवश्यकता छ भन्ने उत्तर आएमा कोड १ मा गोलोघेरा लगाई प्रश्न नं. १०.४ देखि सोध्नुपर्दछ र छैन भन्ने उत्तर आएमा कोड २ मा गोलोघेरा लगाई  प्रश्न नं. १०.५ देखि सोध्नुपर्दछ ।</a:t>
            </a:r>
            <a:endParaRPr lang="en-US" sz="2200" dirty="0">
              <a:solidFill>
                <a:schemeClr val="tx1"/>
              </a:solidFill>
              <a:latin typeface="Preeti" pitchFamily="2" charset="0"/>
              <a:cs typeface="Kalimati" pitchFamily="2"/>
            </a:endParaRPr>
          </a:p>
        </p:txBody>
      </p:sp>
    </p:spTree>
    <p:extLst>
      <p:ext uri="{BB962C8B-B14F-4D97-AF65-F5344CB8AC3E}">
        <p14:creationId xmlns:p14="http://schemas.microsoft.com/office/powerpoint/2010/main" val="3676559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762000"/>
            <a:ext cx="104394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ounded Rectangle 8"/>
          <p:cNvSpPr/>
          <p:nvPr/>
        </p:nvSpPr>
        <p:spPr>
          <a:xfrm>
            <a:off x="164289" y="3124200"/>
            <a:ext cx="11785600" cy="3581400"/>
          </a:xfrm>
          <a:prstGeom prst="roundRect">
            <a:avLst/>
          </a:prstGeom>
          <a:noFill/>
          <a:ln>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marL="457200" indent="-457200" algn="just">
              <a:lnSpc>
                <a:spcPct val="150000"/>
              </a:lnSpc>
              <a:buFont typeface="Wingdings" pitchFamily="2" charset="2"/>
              <a:buChar char="ü"/>
            </a:pPr>
            <a:r>
              <a:rPr lang="ne-NP" sz="2200" dirty="0">
                <a:solidFill>
                  <a:schemeClr val="tx1"/>
                </a:solidFill>
                <a:latin typeface="Preeti" pitchFamily="2" charset="0"/>
                <a:cs typeface="Kalimati" pitchFamily="2"/>
              </a:rPr>
              <a:t>कृषि चलनलाई मल÷बीउ÷बिषादी खरिद, सिंचाइ सुविधा लागि, कृषि औजार खरिद, पशुपन्छीपालन, माछापालन, मौरीपालन, च्याउखेती, पुष्पखेती÷नर्सरी खेती, कृषिजन्य संरचना र अन्य कृषि प्रयोजन गर्ने उद्देश्य वा प्रयोजनका लागि ऋण वा थप ऋणको आवश्यकता परेको हुनसक्दछ । </a:t>
            </a:r>
          </a:p>
          <a:p>
            <a:pPr marL="457200" indent="-457200" algn="just">
              <a:lnSpc>
                <a:spcPct val="150000"/>
              </a:lnSpc>
              <a:buFont typeface="Wingdings" pitchFamily="2" charset="2"/>
              <a:buChar char="ü"/>
            </a:pPr>
            <a:r>
              <a:rPr lang="ne-NP" sz="2200" dirty="0">
                <a:solidFill>
                  <a:schemeClr val="tx1"/>
                </a:solidFill>
                <a:latin typeface="Preeti" pitchFamily="2" charset="0"/>
                <a:cs typeface="Kalimati" pitchFamily="2"/>
              </a:rPr>
              <a:t>प्रश्नमा दिइएका कोड १ देखि १० सम्म उल्लेखित मध्ये जुन मुख्य उद्देश्य या प्रयोजनका लागि ऋण वा थप ऋणको आवश्यकता परेको हो उक्त कोडमा गोलो घेरा लगाउनु पर्दछ । कोड १० मा गोलो घेरा लगाएको अवस्थामा अन्य कृषि प्रयोजन के हो सोधी खुलाउनुपर्दछ ।</a:t>
            </a:r>
            <a:endParaRPr lang="en-US" sz="2200" dirty="0">
              <a:solidFill>
                <a:schemeClr val="tx1"/>
              </a:solidFill>
              <a:latin typeface="Preeti" pitchFamily="2" charset="0"/>
              <a:cs typeface="Kalimati" pitchFamily="2"/>
            </a:endParaRPr>
          </a:p>
        </p:txBody>
      </p:sp>
    </p:spTree>
    <p:extLst>
      <p:ext uri="{BB962C8B-B14F-4D97-AF65-F5344CB8AC3E}">
        <p14:creationId xmlns:p14="http://schemas.microsoft.com/office/powerpoint/2010/main" val="1362472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0800" y="990600"/>
            <a:ext cx="924560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Rectangle 13"/>
          <p:cNvSpPr/>
          <p:nvPr/>
        </p:nvSpPr>
        <p:spPr>
          <a:xfrm>
            <a:off x="533400" y="2690336"/>
            <a:ext cx="10972800" cy="2308324"/>
          </a:xfrm>
          <a:prstGeom prst="rect">
            <a:avLst/>
          </a:prstGeom>
          <a:ln w="38100">
            <a:solidFill>
              <a:schemeClr val="tx1">
                <a:lumMod val="50000"/>
                <a:lumOff val="50000"/>
              </a:schemeClr>
            </a:solidFill>
          </a:ln>
        </p:spPr>
        <p:txBody>
          <a:bodyPr wrap="square">
            <a:spAutoFit/>
          </a:bodyPr>
          <a:lstStyle/>
          <a:p>
            <a:pPr marL="342900" indent="-342900" algn="just">
              <a:lnSpc>
                <a:spcPct val="150000"/>
              </a:lnSpc>
              <a:buFont typeface="Wingdings" pitchFamily="2" charset="2"/>
              <a:buChar char="ü"/>
            </a:pPr>
            <a:r>
              <a:rPr lang="ne-NP" sz="2400" dirty="0">
                <a:cs typeface="Kalimati" pitchFamily="2"/>
              </a:rPr>
              <a:t>सन्दर्भ अवधिमा कृषक परिवारले खाद्यान्न बाली, तरकारी बाली, पशुपालन, माछापालन लगायतका कुनै पनि कृषि कार्यको लागि बीमा गरेको भए कोड १ मा गोलो घेरा लगाई प्रश्न १०.६ सोध्नुपर्छ । </a:t>
            </a:r>
            <a:endParaRPr lang="en-US" sz="2400" dirty="0" smtClean="0">
              <a:cs typeface="Kalimati" pitchFamily="2"/>
            </a:endParaRPr>
          </a:p>
          <a:p>
            <a:pPr marL="342900" indent="-342900" algn="just">
              <a:lnSpc>
                <a:spcPct val="150000"/>
              </a:lnSpc>
              <a:buFont typeface="Wingdings" pitchFamily="2" charset="2"/>
              <a:buChar char="ü"/>
            </a:pPr>
            <a:r>
              <a:rPr lang="ne-NP" sz="2400" dirty="0" smtClean="0">
                <a:cs typeface="Kalimati" pitchFamily="2"/>
              </a:rPr>
              <a:t>बीमा </a:t>
            </a:r>
            <a:r>
              <a:rPr lang="ne-NP" sz="2400" dirty="0">
                <a:cs typeface="Kalimati" pitchFamily="2"/>
              </a:rPr>
              <a:t>नगरेको भए कोड २ मा गोलो घेरा लगाई प्रश्न १०.७ देखि सोध्दै जानुपर्छ । </a:t>
            </a:r>
          </a:p>
        </p:txBody>
      </p:sp>
    </p:spTree>
    <p:extLst>
      <p:ext uri="{BB962C8B-B14F-4D97-AF65-F5344CB8AC3E}">
        <p14:creationId xmlns:p14="http://schemas.microsoft.com/office/powerpoint/2010/main" val="19708761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3994</TotalTime>
  <Words>1589</Words>
  <Application>Microsoft Office PowerPoint</Application>
  <PresentationFormat>Custom</PresentationFormat>
  <Paragraphs>97</Paragraphs>
  <Slides>32</Slides>
  <Notes>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राष्ट्रिय कृषिगणना २०७८ कृषिगणना अधिकृत/सहायक कृषिगणना अधिकृत तालिम मितिः फागुन २२, २०७८ ललितपुर, काठमाडौँ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tsbastola</dc:creator>
  <cp:lastModifiedBy>DELL</cp:lastModifiedBy>
  <cp:revision>489</cp:revision>
  <dcterms:created xsi:type="dcterms:W3CDTF">2006-08-16T00:00:00Z</dcterms:created>
  <dcterms:modified xsi:type="dcterms:W3CDTF">2022-03-05T05:21:05Z</dcterms:modified>
</cp:coreProperties>
</file>